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256" r:id="rId2"/>
    <p:sldId id="258" r:id="rId3"/>
    <p:sldId id="316" r:id="rId4"/>
    <p:sldId id="315" r:id="rId5"/>
    <p:sldId id="325" r:id="rId6"/>
    <p:sldId id="324" r:id="rId7"/>
    <p:sldId id="322" r:id="rId8"/>
    <p:sldId id="335" r:id="rId9"/>
    <p:sldId id="338" r:id="rId10"/>
    <p:sldId id="332" r:id="rId11"/>
    <p:sldId id="331" r:id="rId12"/>
    <p:sldId id="330" r:id="rId13"/>
    <p:sldId id="430" r:id="rId14"/>
    <p:sldId id="328" r:id="rId15"/>
    <p:sldId id="339" r:id="rId16"/>
    <p:sldId id="344" r:id="rId17"/>
    <p:sldId id="343" r:id="rId18"/>
    <p:sldId id="340" r:id="rId19"/>
    <p:sldId id="346" r:id="rId20"/>
    <p:sldId id="391" r:id="rId21"/>
    <p:sldId id="426" r:id="rId22"/>
    <p:sldId id="427" r:id="rId23"/>
    <p:sldId id="349" r:id="rId24"/>
    <p:sldId id="350" r:id="rId25"/>
    <p:sldId id="406" r:id="rId26"/>
    <p:sldId id="351" r:id="rId27"/>
    <p:sldId id="495" r:id="rId28"/>
    <p:sldId id="497" r:id="rId29"/>
    <p:sldId id="501" r:id="rId30"/>
    <p:sldId id="485" r:id="rId31"/>
    <p:sldId id="486" r:id="rId32"/>
    <p:sldId id="503" r:id="rId33"/>
    <p:sldId id="504" r:id="rId34"/>
    <p:sldId id="505" r:id="rId35"/>
    <p:sldId id="491" r:id="rId36"/>
    <p:sldId id="506" r:id="rId37"/>
    <p:sldId id="492" r:id="rId38"/>
    <p:sldId id="493" r:id="rId39"/>
    <p:sldId id="488" r:id="rId40"/>
    <p:sldId id="489" r:id="rId41"/>
    <p:sldId id="509" r:id="rId42"/>
    <p:sldId id="510" r:id="rId43"/>
    <p:sldId id="511" r:id="rId44"/>
    <p:sldId id="525" r:id="rId45"/>
    <p:sldId id="508" r:id="rId46"/>
    <p:sldId id="514" r:id="rId47"/>
    <p:sldId id="517" r:id="rId48"/>
    <p:sldId id="521" r:id="rId49"/>
    <p:sldId id="522" r:id="rId50"/>
    <p:sldId id="360" r:id="rId51"/>
    <p:sldId id="358" r:id="rId52"/>
    <p:sldId id="513" r:id="rId53"/>
    <p:sldId id="356" r:id="rId54"/>
    <p:sldId id="435" r:id="rId55"/>
    <p:sldId id="459" r:id="rId56"/>
    <p:sldId id="458" r:id="rId57"/>
    <p:sldId id="465" r:id="rId58"/>
    <p:sldId id="448" r:id="rId59"/>
    <p:sldId id="408" r:id="rId60"/>
    <p:sldId id="311" r:id="rId61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1903BD"/>
    <a:srgbClr val="0099CC"/>
    <a:srgbClr val="009999"/>
    <a:srgbClr val="341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5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34D0B73-8EE7-4131-B9A8-B08F05277EF4}" type="datetimeFigureOut">
              <a:rPr lang="zh-CN" altLang="en-US"/>
              <a:pPr>
                <a:defRPr/>
              </a:pPr>
              <a:t>2017/6/4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CF3420-5BFF-4C7E-A1DD-632A86CC79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9779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CF3420-5BFF-4C7E-A1DD-632A86CC7943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51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CF3420-5BFF-4C7E-A1DD-632A86CC7943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018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CF3420-5BFF-4C7E-A1DD-632A86CC7943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686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CF3420-5BFF-4C7E-A1DD-632A86CC7943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633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CF3420-5BFF-4C7E-A1DD-632A86CC7943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389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CF3420-5BFF-4C7E-A1DD-632A86CC7943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4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CF3420-5BFF-4C7E-A1DD-632A86CC7943}" type="slidenum">
              <a:rPr lang="zh-CN" altLang="en-US" smtClean="0"/>
              <a:pPr>
                <a:defRPr/>
              </a:pPr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9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737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6185FB01-0392-45F9-B0BF-09BCFD9BBF9B}" type="slidenum">
              <a:rPr lang="zh-CN" altLang="en-US" smtClean="0"/>
              <a:pPr/>
              <a:t>60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50813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E665D-B005-4849-B29D-06C072B50128}" type="datetime1">
              <a:rPr lang="zh-CN" altLang="en-US"/>
              <a:pPr>
                <a:defRPr/>
              </a:pPr>
              <a:t>2017/6/4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1E82F-AF0B-4356-BE2A-44B98EDAB3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27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435DE-9EF9-4E77-9047-86304EAFD3F9}" type="datetime1">
              <a:rPr lang="zh-CN" altLang="en-US"/>
              <a:pPr>
                <a:defRPr/>
              </a:pPr>
              <a:t>2017/6/4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7E7D-189B-49CD-9B78-C62104386B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8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0195B-5779-4413-9666-B5C2D7468A36}" type="datetime1">
              <a:rPr lang="zh-CN" altLang="en-US"/>
              <a:pPr>
                <a:defRPr/>
              </a:pPr>
              <a:t>2017/6/4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5EAEE-C85B-4078-B91E-1C5BF3D5B6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6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F224F-3DA0-49EA-85B3-AA874B59CF94}" type="datetime1">
              <a:rPr lang="zh-CN" altLang="en-US"/>
              <a:pPr>
                <a:defRPr/>
              </a:pPr>
              <a:t>2017/6/4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D1FF7-D839-4413-87F5-F394798E68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36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C58AC-3623-4BAF-9DDF-8AFE261AE3AB}" type="datetime1">
              <a:rPr lang="zh-CN" altLang="en-US"/>
              <a:pPr>
                <a:defRPr/>
              </a:pPr>
              <a:t>2017/6/4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0C101-6340-4390-AA35-9E5972F2E6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08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F6D95-4391-4A67-A041-14A06A79A090}" type="datetime1">
              <a:rPr lang="zh-CN" altLang="en-US"/>
              <a:pPr>
                <a:defRPr/>
              </a:pPr>
              <a:t>2017/6/4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C5757-60EF-4EEA-B4E4-F237E4664E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3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8773F-030C-4498-939B-2A935CA5307A}" type="datetime1">
              <a:rPr lang="zh-CN" altLang="en-US"/>
              <a:pPr>
                <a:defRPr/>
              </a:pPr>
              <a:t>2017/6/4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67E8-3B5A-4BDD-9E69-2EAC126E35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19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8E9A-C12D-4836-A475-CA260722CA7D}" type="datetime1">
              <a:rPr lang="zh-CN" altLang="en-US"/>
              <a:pPr>
                <a:defRPr/>
              </a:pPr>
              <a:t>2017/6/4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57A62-7481-4E7E-8AF7-47DC44466E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3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A8A70-A47A-4A76-8C3F-D073BA56820D}" type="datetime1">
              <a:rPr lang="zh-CN" altLang="en-US"/>
              <a:pPr>
                <a:defRPr/>
              </a:pPr>
              <a:t>2017/6/4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9E45B-4BD0-4530-B3EA-2661D451AE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47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E3767-FEC3-4992-B315-EA7DC4CD6785}" type="datetime1">
              <a:rPr lang="zh-CN" altLang="en-US"/>
              <a:pPr>
                <a:defRPr/>
              </a:pPr>
              <a:t>2017/6/4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0AFFE-AF0D-4FEE-AAA0-26851C8BDB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73F68-0752-4C2E-95EF-3B59E29AC204}" type="datetime1">
              <a:rPr lang="zh-CN" altLang="en-US"/>
              <a:pPr>
                <a:defRPr/>
              </a:pPr>
              <a:t>2017/6/4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EB619-D3E9-4F1A-88DF-689B506232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7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43674F3-FC5D-4B48-BB77-60BFF4BAF31B}" type="datetime1">
              <a:rPr lang="zh-CN" altLang="en-US"/>
              <a:pPr>
                <a:defRPr/>
              </a:pPr>
              <a:t>2017/6/4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5F7B6F0-2481-4550-9D78-63C3C2077E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124744"/>
            <a:ext cx="9144000" cy="21321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7504" y="1088884"/>
            <a:ext cx="8928992" cy="2132194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zh-CN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陕西师大课堂教学改革创新与实践</a:t>
            </a:r>
            <a:r>
              <a:rPr lang="en-US" altLang="zh-CN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— </a:t>
            </a:r>
            <a:r>
              <a:rPr lang="zh-CN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新形势  新战略  新挑战  新举措  新实践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1640" y="3452433"/>
            <a:ext cx="6400800" cy="1895344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陕西师大 教务处</a:t>
            </a:r>
            <a:endParaRPr lang="en-US" altLang="zh-CN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2017-6-5</a:t>
            </a:r>
            <a:r>
              <a:rPr lang="zh-CN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-2431" y="4797152"/>
            <a:ext cx="9146431" cy="2077957"/>
            <a:chOff x="-2431" y="5005082"/>
            <a:chExt cx="9146431" cy="1870027"/>
          </a:xfrm>
        </p:grpSpPr>
        <p:pic>
          <p:nvPicPr>
            <p:cNvPr id="1026" name="Picture 2" descr="C:\Users\lga\Desktop\“略带偏见”的中西方教育比较\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59" y="5005082"/>
              <a:ext cx="3131841" cy="18700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31" y="5005082"/>
              <a:ext cx="3134271" cy="183890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" y="7880"/>
            <a:ext cx="3131840" cy="881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84DD47-9B92-4104-9486-FA64F3D3176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24582" name="Rectangle 4"/>
          <p:cNvSpPr txBox="1">
            <a:spLocks noChangeArrowheads="1"/>
          </p:cNvSpPr>
          <p:nvPr/>
        </p:nvSpPr>
        <p:spPr bwMode="auto">
          <a:xfrm>
            <a:off x="528921" y="1426509"/>
            <a:ext cx="7985870" cy="927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anchor="ctr"/>
          <a:lstStyle>
            <a:lvl1pPr marL="269875" indent="-2698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28921" y="4023068"/>
            <a:ext cx="7985869" cy="170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8900" indent="-88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 eaLnBrk="1" hangingPunct="1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进一步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明确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各学段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各自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教育功能定位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，理顺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各学段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育人目标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，使其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依次递进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有序过渡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。充分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体现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教育规律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人才培养规律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528921" y="2514697"/>
            <a:ext cx="7976904" cy="1347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marL="269875" indent="-2698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统筹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、初中、高中、本专科、研究生等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学段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包括职业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院校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2882273" y="468269"/>
            <a:ext cx="560650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D1A679-D652-46F9-83D9-4D23E1A81DCD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25606" name="Rectangle 4"/>
          <p:cNvSpPr txBox="1">
            <a:spLocks noChangeArrowheads="1"/>
          </p:cNvSpPr>
          <p:nvPr/>
        </p:nvSpPr>
        <p:spPr bwMode="auto">
          <a:xfrm>
            <a:off x="570566" y="1503270"/>
            <a:ext cx="7918208" cy="14216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marL="87313" indent="-87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</a:t>
            </a: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统筹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学科，特别是德育、语文、历史、体育、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艺术等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06426" y="3183045"/>
            <a:ext cx="7899399" cy="210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7313" indent="-87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 eaLnBrk="1" hangingPunct="1">
              <a:lnSpc>
                <a:spcPct val="125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400" dirty="0"/>
              <a:t>    </a:t>
            </a:r>
            <a:r>
              <a:rPr lang="zh-CN" altLang="en-US" sz="2400" dirty="0" smtClean="0"/>
              <a:t>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充分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发挥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人文学科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的独特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育人优势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，加强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学科间的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相互配合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，发挥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综合育人功能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，不断提高学生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综合运用知识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解决实际问题的能力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2882273" y="468269"/>
            <a:ext cx="560650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F3154E-C4B3-4DF1-AF8B-FFC2F4B3735F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26630" name="Rectangle 4"/>
          <p:cNvSpPr txBox="1">
            <a:spLocks noChangeArrowheads="1"/>
          </p:cNvSpPr>
          <p:nvPr/>
        </p:nvSpPr>
        <p:spPr bwMode="auto">
          <a:xfrm>
            <a:off x="564217" y="1521088"/>
            <a:ext cx="7924558" cy="10438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87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</a:t>
            </a: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统筹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标、教材、教学、评价、考试等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环节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31" name="Rectangle 4"/>
          <p:cNvSpPr txBox="1">
            <a:spLocks noChangeArrowheads="1"/>
          </p:cNvSpPr>
          <p:nvPr/>
        </p:nvSpPr>
        <p:spPr bwMode="auto">
          <a:xfrm>
            <a:off x="584293" y="2779905"/>
            <a:ext cx="7921532" cy="237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全面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发挥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课程标准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的统领作用，协同推进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教材编写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教学实施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评价方式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考试命题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等各环节的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改革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，使其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有效配合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相互促进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2882273" y="468269"/>
            <a:ext cx="560650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6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F3154E-C4B3-4DF1-AF8B-FFC2F4B3735F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611188" y="1582370"/>
            <a:ext cx="7894637" cy="13425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14000"/>
              </a:lnSpc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统筹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一线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教师、管理干部、教研人员、专家学者、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人士等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力量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611190" y="3082182"/>
            <a:ext cx="7894636" cy="220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8288" indent="-2682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充分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发挥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各自优势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，明确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各支力量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教书育人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服务保障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教学指导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研究引领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参与监督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等方面的作用。围绕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育人目标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，协调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各支力量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，形成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育人合力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0" name="文本框 4"/>
          <p:cNvSpPr txBox="1">
            <a:spLocks noChangeArrowheads="1"/>
          </p:cNvSpPr>
          <p:nvPr/>
        </p:nvSpPr>
        <p:spPr bwMode="auto">
          <a:xfrm>
            <a:off x="2882273" y="468269"/>
            <a:ext cx="560650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85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8C1604-CDFE-4191-8447-EFC85C96D8E9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28678" name="Rectangle 4"/>
          <p:cNvSpPr txBox="1">
            <a:spLocks noChangeArrowheads="1"/>
          </p:cNvSpPr>
          <p:nvPr/>
        </p:nvSpPr>
        <p:spPr bwMode="auto">
          <a:xfrm>
            <a:off x="575329" y="1484784"/>
            <a:ext cx="7913446" cy="10253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统筹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、校园、社团、家庭、社会等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阵地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557398" y="2706606"/>
            <a:ext cx="7948427" cy="233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发挥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学校的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主渠道作用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，加强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课堂教学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校园文化建设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社团组织活动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密切联系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，促进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家校合作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，广泛利用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社会资源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，科学设计和安排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课内外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校内外活动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，营造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协调一致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良好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育人环境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2882273" y="468269"/>
            <a:ext cx="560650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F28E56-8AA9-4255-AD39-4F78B7CBCB10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pic>
        <p:nvPicPr>
          <p:cNvPr id="2970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17" y="116632"/>
            <a:ext cx="916250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图片 11" descr="说明: http://p.img.eol.cn/images/1022/2014/0425/1398391272_12_yvs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8013"/>
            <a:ext cx="3168352" cy="447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32604" y="1278013"/>
            <a:ext cx="4556169" cy="44704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培养目标：</a:t>
            </a:r>
          </a:p>
          <a:p>
            <a:pPr algn="just" eaLnBrk="1" hangingPunct="1">
              <a:lnSpc>
                <a:spcPct val="125000"/>
              </a:lnSpc>
              <a:defRPr/>
            </a:pPr>
            <a:r>
              <a:rPr lang="zh-CN" altLang="en-US" sz="2400" b="1" dirty="0" smtClean="0"/>
              <a:t>　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着力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高尚的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道德情操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扎实的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科学文化素质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健康的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身心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良好的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审美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情趣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defRPr/>
            </a:pPr>
            <a:endParaRPr lang="en-US" altLang="zh-CN" sz="10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8900" indent="-88900" algn="just" eaLnBrk="1" hangingPunct="1">
              <a:lnSpc>
                <a:spcPct val="125000"/>
              </a:lnSpc>
              <a:spcAft>
                <a:spcPts val="0"/>
              </a:spcAft>
              <a:defRPr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努力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使学生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具有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中华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文化底蕴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中国特色社会主义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共同理想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国际视野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社会主义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合格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建设者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可靠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接班人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8900" indent="-88900" eaLnBrk="1" hangingPunct="1">
              <a:lnSpc>
                <a:spcPct val="125000"/>
              </a:lnSpc>
              <a:spcAft>
                <a:spcPts val="2400"/>
              </a:spcAft>
              <a:defRPr/>
            </a:pP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2882273" y="441374"/>
            <a:ext cx="560650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897494-66CA-4FAC-B38C-91109959E91B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zh-CN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925794" y="1960784"/>
            <a:ext cx="73276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ts val="3600"/>
              </a:lnSpc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二、新战略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：各方人才培养发展战略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708028" y="2698379"/>
            <a:ext cx="7545386" cy="302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（一）国家人才培养发展战略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教育信息化推动教育现代化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创新驱动发展战略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3.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“互联网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”行动计划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zh-CN" sz="24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3131841" y="383149"/>
            <a:ext cx="521999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 要 内 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3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8340D1-99BC-465F-A242-A8F22DA506DF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39749" y="1385980"/>
            <a:ext cx="7901628" cy="9718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国家人才培养发展战略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566738" y="2357820"/>
            <a:ext cx="7749678" cy="352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教育信息化推动教育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现代化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（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《国家中长期教育改革和发展规划纲要（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2010-2020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r>
              <a:rPr lang="zh-CN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明确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指出：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信息技术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对教育发展具有</a:t>
            </a:r>
            <a:r>
              <a:rPr lang="zh-CN" altLang="zh-CN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革命性影响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，必须予以</a:t>
            </a:r>
            <a:r>
              <a:rPr lang="zh-CN" altLang="zh-CN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高度重视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35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（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教育信息化十年发展规划（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2011-2020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指出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2411180" y="407181"/>
            <a:ext cx="6030197" cy="7595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二、新战略：各方人才培养发展战略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3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6557B0-378A-4930-A125-3EC903EE1D3D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495301" y="1592166"/>
            <a:ext cx="7946076" cy="176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5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 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教育信息化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带动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教育现代化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，促进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教育的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创新与变革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，是加快从教育大国向教育强国迈进的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重大战略抉择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495301" y="3691465"/>
            <a:ext cx="7856733" cy="69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eaLnBrk="1" hangingPunct="1">
              <a:lnSpc>
                <a:spcPts val="3600"/>
              </a:lnSpc>
              <a:defRPr/>
            </a:pP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2.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创新驱动发展战略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4"/>
          <p:cNvSpPr txBox="1">
            <a:spLocks noChangeArrowheads="1"/>
          </p:cNvSpPr>
          <p:nvPr/>
        </p:nvSpPr>
        <p:spPr bwMode="auto">
          <a:xfrm>
            <a:off x="2411180" y="407181"/>
            <a:ext cx="6030197" cy="7595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二、新战略：各方人才培养发展战略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63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387B08-ABC6-4325-AC81-0B7E094395F0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13026" y="1425267"/>
            <a:ext cx="7928351" cy="194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algn="just" eaLnBrk="1" hangingPunct="1">
              <a:lnSpc>
                <a:spcPct val="135000"/>
              </a:lnSpc>
              <a:spcBef>
                <a:spcPts val="0"/>
              </a:spcBef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（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十八大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明确提出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35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实施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创新驱动发展战略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，实现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进入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创新型国家</a:t>
            </a:r>
            <a:r>
              <a:rPr lang="zh-CN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行列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目标。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513026" y="3527719"/>
            <a:ext cx="7875398" cy="203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algn="just" eaLnBrk="1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（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习近平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谈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“十三五”发展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战略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指出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是人才固有的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禀赋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要培养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创新意识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，激发他们的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创新潜能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。”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4"/>
          <p:cNvSpPr txBox="1">
            <a:spLocks noChangeArrowheads="1"/>
          </p:cNvSpPr>
          <p:nvPr/>
        </p:nvSpPr>
        <p:spPr bwMode="auto">
          <a:xfrm>
            <a:off x="2411180" y="407181"/>
            <a:ext cx="6030197" cy="7595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二、新战略：各方人才培养发展战略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内容占位符 2"/>
          <p:cNvSpPr>
            <a:spLocks noGrp="1"/>
          </p:cNvSpPr>
          <p:nvPr>
            <p:ph idx="1"/>
          </p:nvPr>
        </p:nvSpPr>
        <p:spPr>
          <a:xfrm>
            <a:off x="745658" y="1838137"/>
            <a:ext cx="7283451" cy="56841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101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E25DF9-6E48-4CD1-8333-60AAEA44BCBE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4102" name="文本框 4"/>
          <p:cNvSpPr txBox="1">
            <a:spLocks noChangeArrowheads="1"/>
          </p:cNvSpPr>
          <p:nvPr/>
        </p:nvSpPr>
        <p:spPr bwMode="auto">
          <a:xfrm>
            <a:off x="3492455" y="383149"/>
            <a:ext cx="4715943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 要 内 容</a:t>
            </a: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745657" y="2417555"/>
            <a:ext cx="7283452" cy="6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二、新战略：各方人才培养发展战略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745657" y="3652192"/>
            <a:ext cx="7392044" cy="55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四、新举措：陕西课堂改革联动推进创新机制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745657" y="3029223"/>
            <a:ext cx="7392044" cy="61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三、新挑战：如何应对各方人才培养战略需求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8347" y="4271243"/>
            <a:ext cx="7389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：陕西师大课堂教学改革创新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uiExpand="1" build="p"/>
      <p:bldP spid="4102" grpId="0" animBg="1"/>
      <p:bldP spid="7" grpId="0"/>
      <p:bldP spid="10" grpId="0"/>
      <p:bldP spid="9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387B08-ABC6-4325-AC81-0B7E094395F0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zh-CN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12657" y="2023888"/>
            <a:ext cx="7803760" cy="190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ea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（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李克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政府工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报告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指出</a:t>
            </a:r>
            <a:r>
              <a:rPr lang="zh-CN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8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“互联网</a:t>
            </a: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+”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行动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计划，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将“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  <a:p>
            <a:pPr marL="0" indent="0" algn="just" ea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上升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至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国家层面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融入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人们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生活！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03692" y="1421744"/>
            <a:ext cx="7812726" cy="65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eaLnBrk="1" hangingPunct="1">
              <a:lnSpc>
                <a:spcPts val="3600"/>
              </a:lnSpc>
              <a:defRPr/>
            </a:pP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3.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“互联网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”行动计划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564167" y="3923919"/>
            <a:ext cx="7744651" cy="7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“互联网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50870" y="4844470"/>
            <a:ext cx="7790507" cy="8437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eaLnBrk="1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9388" indent="-179388" algn="ctr" eaLnBrk="1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如何实施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 互联网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课堂创新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ts val="600"/>
              </a:spcBef>
            </a:pPr>
            <a:endParaRPr lang="zh-CN" altLang="en-US" dirty="0"/>
          </a:p>
        </p:txBody>
      </p:sp>
      <p:sp>
        <p:nvSpPr>
          <p:cNvPr id="10" name="文本框 4"/>
          <p:cNvSpPr txBox="1">
            <a:spLocks noChangeArrowheads="1"/>
          </p:cNvSpPr>
          <p:nvPr/>
        </p:nvSpPr>
        <p:spPr bwMode="auto">
          <a:xfrm>
            <a:off x="2411180" y="407181"/>
            <a:ext cx="6030197" cy="7595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二、新战略：各方人才培养发展战略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65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63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387B08-ABC6-4325-AC81-0B7E094395F0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39749" y="2294346"/>
            <a:ext cx="7901628" cy="288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基础教育领域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0" indent="0" algn="just" eaLnBrk="1" hangingPunct="1">
              <a:lnSpc>
                <a:spcPct val="125000"/>
              </a:lnSpc>
              <a:spcBef>
                <a:spcPts val="0"/>
              </a:spcBef>
              <a:buNone/>
              <a:defRPr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2015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省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教育厅为深化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基础教育</a:t>
            </a:r>
            <a:r>
              <a:rPr lang="zh-CN" altLang="en-US" sz="2800" b="1" dirty="0" smtClean="0">
                <a:solidFill>
                  <a:srgbClr val="1903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课改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，着眼</a:t>
            </a:r>
            <a:r>
              <a:rPr lang="zh-CN" altLang="en-US" sz="2800" b="1" dirty="0" smtClean="0">
                <a:solidFill>
                  <a:srgbClr val="1903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质量提升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，出台</a:t>
            </a:r>
            <a:r>
              <a:rPr lang="en-US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关于开展义务教育课堂教学改革“新常态</a:t>
            </a:r>
            <a:r>
              <a:rPr lang="en-US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大视导”活动的通知</a:t>
            </a:r>
            <a:r>
              <a:rPr lang="en-US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开启“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四新四大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575808" y="1315264"/>
            <a:ext cx="7865569" cy="9455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（二）陕西教育人才培养发展战略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2411180" y="407181"/>
            <a:ext cx="6030197" cy="7595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二、新战略：各方人才培养发展战略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9777" y="5210982"/>
            <a:ext cx="7757809" cy="6740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 eaLnBrk="1" hangingPunct="1">
              <a:lnSpc>
                <a:spcPct val="135000"/>
              </a:lnSpc>
              <a:spcBef>
                <a:spcPts val="0"/>
              </a:spcBef>
              <a:buNone/>
              <a:defRPr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（聚焦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课堂教学模式创新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05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63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387B08-ABC6-4325-AC81-0B7E094395F0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485761" y="2214401"/>
            <a:ext cx="7955615" cy="27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高等教育领域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25000"/>
              </a:lnSpc>
              <a:spcBef>
                <a:spcPts val="0"/>
              </a:spcBef>
              <a:buNone/>
              <a:defRPr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2014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省教育厅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为推进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高校深化改革、办出特色、内涵发展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，出台</a:t>
            </a:r>
            <a:r>
              <a:rPr lang="en-US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陕西省教育厅关于开展高校巡视诊断工作的通知</a:t>
            </a:r>
            <a:r>
              <a:rPr lang="en-US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，开展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陕西高校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巡视诊断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工作。</a:t>
            </a:r>
            <a:endParaRPr lang="en-US" altLang="zh-CN" sz="24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539749" y="1295656"/>
            <a:ext cx="7901628" cy="83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（二）陕西教育人才培养发展战略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2411180" y="407181"/>
            <a:ext cx="6030197" cy="7595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二、新战略：各方人才培养发展战略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1560" y="5153758"/>
            <a:ext cx="7704856" cy="6740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 eaLnBrk="1" hangingPunct="1">
              <a:lnSpc>
                <a:spcPct val="135000"/>
              </a:lnSpc>
              <a:spcBef>
                <a:spcPts val="0"/>
              </a:spcBef>
              <a:buNone/>
              <a:defRPr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（聚焦：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回归人才培养根本  创新课堂教学模式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28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63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D04F8E-77B6-4016-AF2F-E1E6BCF67FA0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57398" y="1278589"/>
            <a:ext cx="7883979" cy="8635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eaLnBrk="1" hangingPunct="1">
              <a:lnSpc>
                <a:spcPts val="3600"/>
              </a:lnSpc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（三）陕西师大人才培养发展战略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51591" y="2135641"/>
            <a:ext cx="7836834" cy="213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25000"/>
              </a:lnSpc>
              <a:spcBef>
                <a:spcPts val="0"/>
              </a:spcBef>
              <a:buNone/>
              <a:defRPr/>
            </a:pP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信息化教学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教师教育特色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深度融合</a:t>
            </a:r>
            <a:endParaRPr lang="en-US" altLang="zh-CN" sz="28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25000"/>
              </a:lnSpc>
              <a:spcBef>
                <a:spcPts val="0"/>
              </a:spcBef>
              <a:buNone/>
              <a:defRPr/>
            </a:pPr>
            <a:r>
              <a:rPr lang="zh-CN" altLang="en-US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彰显教师教育的特色：</a:t>
            </a:r>
            <a:endParaRPr lang="en-US" altLang="zh-CN" sz="28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25000"/>
              </a:lnSpc>
              <a:spcBef>
                <a:spcPts val="0"/>
              </a:spcBef>
              <a:buNone/>
              <a:defRPr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创新课堂教学模式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以学生学为中心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自主、合作、探究的课堂；   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（理念上）</a:t>
            </a:r>
            <a:endParaRPr lang="en-US" altLang="zh-CN" sz="28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551591" y="4301092"/>
            <a:ext cx="7908841" cy="155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lnSpc>
                <a:spcPct val="125000"/>
              </a:lnSpc>
              <a:spcBef>
                <a:spcPts val="0"/>
              </a:spcBef>
              <a:buNone/>
              <a:defRPr/>
            </a:pP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信息化教学行动计划：</a:t>
            </a:r>
            <a:endParaRPr lang="en-US" altLang="zh-CN" sz="28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25000"/>
              </a:lnSpc>
              <a:spcBef>
                <a:spcPts val="0"/>
              </a:spcBef>
              <a:buNone/>
              <a:defRPr/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引进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Blackboard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教学平台，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SPOC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混合式教学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翻转课堂；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（行动上）</a:t>
            </a:r>
            <a:endParaRPr lang="en-US" altLang="zh-CN" sz="28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2411180" y="407181"/>
            <a:ext cx="6030197" cy="7595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二、新战略：各方人才培养发展战略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63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6806BF-22C8-4CE0-A4FA-AB9C0E56734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57770" y="2298990"/>
            <a:ext cx="7883607" cy="343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示范、引领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服务区域课堂教育改革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基础教育课改名校观摩指导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课堂模式优化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课堂质量提升；   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基础教育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课堂改革创新）</a:t>
            </a:r>
            <a:endParaRPr lang="en-US" altLang="zh-CN" sz="28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课堂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课堂创新研究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本校课堂创新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示范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全省高校课堂创新；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课堂改革创新）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altLang="zh-CN" sz="24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557398" y="1341343"/>
            <a:ext cx="7883979" cy="8239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eaLnBrk="1" hangingPunct="1">
              <a:lnSpc>
                <a:spcPts val="3600"/>
              </a:lnSpc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（三）陕西师大人才培养发展战略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2411180" y="407181"/>
            <a:ext cx="6030197" cy="7595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二、新战略：各方人才培养发展战略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76F016-524D-41B4-A898-FF994EAC210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494925" y="1486270"/>
            <a:ext cx="7756059" cy="81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三、新挑战：如何应对各方人才培养战略需求？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486381" y="2357843"/>
            <a:ext cx="7984175" cy="350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lnSpc>
                <a:spcPct val="125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（一）陕西教育应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如何顺应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国家的战略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需求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？（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培养更多的创新人才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25000"/>
              </a:lnSpc>
              <a:buNone/>
              <a:defRPr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（二）在陕中小学校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如何整体推进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，形成区域特色，并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引领全国课改发展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25000"/>
              </a:lnSpc>
              <a:buNone/>
              <a:defRPr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（三）在陕高校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如何推动课堂创新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，提高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人才培养质量，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引领全国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课堂创新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25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3131841" y="383149"/>
            <a:ext cx="521999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 要 内 容</a:t>
            </a:r>
          </a:p>
        </p:txBody>
      </p:sp>
    </p:spTree>
    <p:extLst>
      <p:ext uri="{BB962C8B-B14F-4D97-AF65-F5344CB8AC3E}">
        <p14:creationId xmlns:p14="http://schemas.microsoft.com/office/powerpoint/2010/main" val="33422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76F016-524D-41B4-A898-FF994EAC210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620435" y="1710395"/>
            <a:ext cx="7812089" cy="395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35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四、新举措：陕西课堂改革联动推进创新机制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35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0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35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（一）陕西基础教育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课堂观摩调研</a:t>
            </a:r>
            <a:endParaRPr lang="en-US" altLang="zh-CN" sz="28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35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（二）基础教育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USGM 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四位一体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协同创新机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</a:t>
            </a:r>
            <a:endParaRPr lang="en-US" altLang="zh-CN" sz="28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35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（三）基于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信息化的课堂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基础建设</a:t>
            </a:r>
            <a:endParaRPr lang="en-US" altLang="zh-CN" sz="28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35000"/>
              </a:lnSpc>
              <a:spcBef>
                <a:spcPts val="0"/>
              </a:spcBef>
              <a:buNone/>
              <a:defRPr/>
            </a:pP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）基于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“以赛促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赛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促学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互动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35000"/>
              </a:lnSpc>
              <a:spcBef>
                <a:spcPts val="0"/>
              </a:spcBef>
              <a:buNone/>
              <a:defRPr/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的高校课堂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改革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机制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3131841" y="392114"/>
            <a:ext cx="521999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 要 内 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1D1372-8B50-4804-BBC6-C5F3C927407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39750" y="1385881"/>
            <a:ext cx="77041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（一）陕西基础教育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课堂观摩调研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3600"/>
              </a:lnSpc>
            </a:pPr>
            <a:endParaRPr lang="en-US" altLang="zh-CN" sz="24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3" descr="144705717084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19" y="3319624"/>
            <a:ext cx="4303818" cy="307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  <p:sp>
        <p:nvSpPr>
          <p:cNvPr id="10" name="文本框 9"/>
          <p:cNvSpPr txBox="1"/>
          <p:nvPr/>
        </p:nvSpPr>
        <p:spPr>
          <a:xfrm>
            <a:off x="5045757" y="2149376"/>
            <a:ext cx="3410983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0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陕西师大奥林匹克花园学校观摩</a:t>
            </a:r>
            <a:r>
              <a:rPr lang="zh-CN" altLang="en-US" sz="20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调研课改课堂（</a:t>
            </a:r>
            <a:r>
              <a:rPr lang="en-US" altLang="zh-CN" sz="20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20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0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4279" name="Picture 2" descr="144705716827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07" y="2060476"/>
            <a:ext cx="4374835" cy="308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7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DBB9FE-5770-47AF-9C90-600175DD14F1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39750" y="1367951"/>
            <a:ext cx="77041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（一）陕西基础教育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课堂观摩调研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3600"/>
              </a:lnSpc>
            </a:pPr>
            <a:endParaRPr lang="en-US" altLang="zh-CN" sz="24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6327" name="Picture 2" descr="144705717189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0" y="1988840"/>
            <a:ext cx="4339071" cy="30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3" descr="144705717153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492" y="4312818"/>
            <a:ext cx="3390442" cy="240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11793" y="5102823"/>
            <a:ext cx="4598727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观课后，大中小学教师、免费师范生、研究生在交流互动课堂创新（</a:t>
            </a:r>
            <a:r>
              <a:rPr lang="en-US" altLang="zh-CN" sz="20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20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0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 descr="144705717066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520" y="1988840"/>
            <a:ext cx="3392414" cy="228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1475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59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A9D8F4-AB4D-471A-96A4-684207B51015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39750" y="1404933"/>
            <a:ext cx="77041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（一）陕西基础教育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课堂观摩调研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3600"/>
              </a:lnSpc>
            </a:pPr>
            <a:endParaRPr lang="en-US" altLang="zh-CN" sz="24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4222" y="2079877"/>
            <a:ext cx="8237110" cy="4336124"/>
            <a:chOff x="474222" y="2079877"/>
            <a:chExt cx="8237110" cy="4336124"/>
          </a:xfrm>
        </p:grpSpPr>
        <p:sp>
          <p:nvSpPr>
            <p:cNvPr id="6" name="文本框 5"/>
            <p:cNvSpPr txBox="1"/>
            <p:nvPr/>
          </p:nvSpPr>
          <p:spPr>
            <a:xfrm>
              <a:off x="1152346" y="5326472"/>
              <a:ext cx="6768752" cy="108952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  <a:defRPr/>
              </a:pPr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参加西北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首届课博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会（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1800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余人）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</a:p>
            <a:p>
              <a:pPr algn="ctr">
                <a:lnSpc>
                  <a:spcPct val="135000"/>
                </a:lnSpc>
                <a:defRPr/>
              </a:pPr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观摩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、点评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报告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调研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474222" y="2079877"/>
              <a:ext cx="8237110" cy="3194786"/>
              <a:chOff x="474222" y="2079877"/>
              <a:chExt cx="8237110" cy="3194786"/>
            </a:xfrm>
          </p:grpSpPr>
          <p:pic>
            <p:nvPicPr>
              <p:cNvPr id="64521" name="图片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1897" y="2079877"/>
                <a:ext cx="4379435" cy="3194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20" name="图片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222" y="2079878"/>
                <a:ext cx="4258543" cy="3194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39297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内容占位符 2"/>
          <p:cNvSpPr>
            <a:spLocks noGrp="1"/>
          </p:cNvSpPr>
          <p:nvPr>
            <p:ph idx="1"/>
          </p:nvPr>
        </p:nvSpPr>
        <p:spPr>
          <a:xfrm>
            <a:off x="907306" y="1823103"/>
            <a:ext cx="7337102" cy="2713782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 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（一）课程改革 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1.0</a:t>
            </a:r>
          </a:p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（二）课程改革 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6149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715131-2595-4C39-8727-56E161B1A9D1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3492455" y="383149"/>
            <a:ext cx="4715943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 要 内 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uiExpand="1" build="p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71684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9B3606-813F-4CF6-B859-365973FA4C8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32988" y="1412776"/>
            <a:ext cx="7927443" cy="8708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基础教育</a:t>
            </a: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USGM 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四位一体协同创新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机制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2990" y="2283640"/>
            <a:ext cx="79274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宋体" panose="02010600030101010101" pitchFamily="2" charset="-122"/>
              <a:buChar char="◎"/>
            </a:pPr>
            <a:r>
              <a:rPr lang="zh-CN" altLang="zh-CN" sz="28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陕西课</a:t>
            </a:r>
            <a:r>
              <a:rPr lang="zh-CN" altLang="zh-CN" sz="2800" b="1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改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sz="2800" b="1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四</a:t>
            </a:r>
            <a:r>
              <a:rPr lang="zh-CN" altLang="zh-CN" sz="28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位一体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zh-CN" sz="2800" b="1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协同创新联动</a:t>
            </a:r>
            <a:r>
              <a:rPr lang="zh-CN" altLang="zh-CN" sz="28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机制</a:t>
            </a:r>
            <a:r>
              <a:rPr lang="zh-CN" altLang="zh-CN" sz="2800" b="1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sz="2800" b="1" kern="1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1. </a:t>
            </a:r>
            <a:r>
              <a:rPr lang="en-US" altLang="zh-CN" sz="2800" b="1" kern="100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2800" b="1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多方协同</a:t>
            </a:r>
            <a:r>
              <a:rPr lang="zh-CN" altLang="zh-CN" sz="2800" b="1" kern="100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推动</a:t>
            </a:r>
            <a:r>
              <a:rPr lang="zh-CN" altLang="en-US" sz="2800" b="1" kern="100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（横向）</a:t>
            </a:r>
            <a:r>
              <a:rPr lang="zh-CN" altLang="zh-CN" sz="2800" b="1" kern="100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</a:p>
          <a:p>
            <a:pPr marL="342900" lvl="0" indent="-163513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"/>
            </a:pPr>
            <a:r>
              <a:rPr lang="en-US" altLang="zh-CN" sz="28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28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大学</a:t>
            </a:r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</a:t>
            </a:r>
            <a:r>
              <a:rPr lang="zh-CN" altLang="en-US" sz="28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小</a:t>
            </a:r>
            <a:r>
              <a:rPr lang="zh-CN" altLang="zh-CN" sz="28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学</a:t>
            </a:r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、政府、</a:t>
            </a:r>
            <a:r>
              <a:rPr lang="zh-CN" altLang="zh-CN" sz="28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媒体</a:t>
            </a:r>
            <a:r>
              <a:rPr lang="zh-CN" altLang="zh-CN" sz="2800" b="1" kern="100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kern="100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USGM</a:t>
            </a:r>
            <a:r>
              <a:rPr lang="zh-CN" altLang="zh-CN" sz="2800" b="1" kern="100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en-US" altLang="zh-CN" sz="2800" b="1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163513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"/>
            </a:pPr>
            <a:r>
              <a:rPr lang="en-US" altLang="zh-CN" sz="28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28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多方协同推动课改：</a:t>
            </a:r>
            <a:r>
              <a:rPr lang="zh-CN" altLang="zh-CN" sz="2800" b="1" kern="100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构建</a:t>
            </a:r>
            <a:r>
              <a:rPr lang="en-US" altLang="zh-CN" sz="2800" b="1" kern="100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USGM</a:t>
            </a:r>
            <a:r>
              <a:rPr lang="zh-CN" altLang="zh-CN" sz="2800" b="1" kern="100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四位一体</a:t>
            </a:r>
            <a:r>
              <a:rPr lang="zh-CN" altLang="zh-CN" sz="2800" b="1" kern="100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协同创新</a:t>
            </a:r>
            <a:r>
              <a:rPr lang="zh-CN" altLang="zh-CN" sz="2800" b="1" kern="100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机制，助推</a:t>
            </a:r>
            <a:r>
              <a:rPr lang="zh-CN" altLang="zh-CN" sz="2800" b="1" kern="100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陕西教育课改</a:t>
            </a:r>
            <a:r>
              <a:rPr lang="zh-CN" altLang="zh-CN" sz="2800" b="1" kern="100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健康发展</a:t>
            </a:r>
            <a:r>
              <a:rPr lang="zh-CN" altLang="en-US" sz="2800" b="1" kern="100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zh-CN" altLang="zh-CN" sz="2800" kern="100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0457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71684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9B3606-813F-4CF6-B859-365973FA4C8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2989" y="2445005"/>
            <a:ext cx="8071459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88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kern="100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zh-CN" altLang="zh-CN" sz="2800" b="1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学</a:t>
            </a:r>
            <a:r>
              <a:rPr lang="zh-CN" altLang="zh-CN" sz="28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段统筹</a:t>
            </a:r>
            <a:r>
              <a:rPr lang="zh-CN" altLang="zh-CN" sz="2800" b="1" kern="100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深化</a:t>
            </a:r>
            <a:r>
              <a:rPr lang="zh-CN" altLang="en-US" sz="2800" b="1" kern="100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（纵向）</a:t>
            </a:r>
            <a:r>
              <a:rPr lang="zh-CN" altLang="zh-CN" sz="2800" b="1" kern="100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sz="2800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163513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"/>
            </a:pPr>
            <a:r>
              <a:rPr lang="en-US" altLang="zh-CN" sz="28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28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小学</a:t>
            </a:r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、初中、高中、大学</a:t>
            </a:r>
            <a:r>
              <a:rPr lang="zh-CN" altLang="zh-CN" sz="2800" b="1" kern="100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kern="100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PJSU</a:t>
            </a:r>
            <a:r>
              <a:rPr lang="zh-CN" altLang="zh-CN" sz="2800" b="1" kern="100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en-US" altLang="zh-CN" sz="2800" b="1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163513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"/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段统筹深化课改：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PJSU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四位一体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学段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课改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贯通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新机制，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助推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陕西教育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课改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内涵提升；</a:t>
            </a:r>
            <a:endParaRPr lang="zh-CN" altLang="zh-CN" sz="2800" kern="100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32988" y="1412776"/>
            <a:ext cx="7927443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基础教育</a:t>
            </a: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USGM 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四位一体协同创新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机制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4721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67588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F93D25-3358-4BB4-B3D7-819545FBFF7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323528" y="1436410"/>
            <a:ext cx="829827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）基于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信息化的课堂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创新基础建设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（示范课）</a:t>
            </a:r>
            <a:endParaRPr lang="en-US" altLang="zh-CN" sz="24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11560" y="2139789"/>
            <a:ext cx="7920880" cy="464230"/>
          </a:xfrm>
          <a:prstGeom prst="rect">
            <a:avLst/>
          </a:prstGeom>
          <a:solidFill>
            <a:srgbClr val="FFCCCC">
              <a:alpha val="58038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70" tIns="46990" rIns="90170" bIns="46990">
            <a:spAutoFit/>
          </a:bodyPr>
          <a:lstStyle>
            <a:lvl1pPr marL="457200" indent="-457200"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ctr">
              <a:defRPr/>
            </a:pPr>
            <a:r>
              <a:rPr lang="zh-CN" altLang="en-US" sz="24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楷体_GB2312" pitchFamily="1" charset="-122"/>
              </a:rPr>
              <a:t>顶层设计统筹规划，加强信息化教学资源建设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09588" y="2688110"/>
            <a:ext cx="8168672" cy="3696490"/>
            <a:chOff x="509588" y="2517775"/>
            <a:chExt cx="8168672" cy="3696490"/>
          </a:xfrm>
        </p:grpSpPr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527517" y="2517775"/>
              <a:ext cx="8094290" cy="1640733"/>
            </a:xfrm>
            <a:prstGeom prst="roundRect">
              <a:avLst/>
            </a:prstGeom>
            <a:ln/>
            <a:extLst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90170" tIns="46990" rIns="90170" bIns="46990">
              <a:spAutoFit/>
            </a:bodyPr>
            <a:lstStyle/>
            <a:p>
              <a:pPr marL="285750" indent="-285750">
                <a:spcBef>
                  <a:spcPct val="50000"/>
                </a:spcBef>
                <a:buSzPct val="100000"/>
                <a:buFont typeface="Wingdings" panose="05000000000000000000" pitchFamily="2" charset="2"/>
                <a:buChar char="v"/>
                <a:defRPr/>
              </a:pP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第一批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buFont typeface="Wingdings" panose="05000000000000000000" pitchFamily="2" charset="2"/>
                <a:buNone/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建设时间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2013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.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12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  </a:t>
              </a:r>
              <a:r>
                <a:rPr lang="en-US" altLang="zh-CN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     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重点建设对象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公共课程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buFont typeface="Wingdings" panose="05000000000000000000" pitchFamily="2" charset="2"/>
                <a:buNone/>
                <a:defRPr/>
              </a:pP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门数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28门，其中2门MOOC示范课+1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6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门重点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资助+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1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0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门一般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资助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楷体_GB2312" pitchFamily="1" charset="-122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buFont typeface="Wingdings" panose="05000000000000000000" pitchFamily="2" charset="2"/>
                <a:buNone/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经费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MOOC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50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万元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/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门；</a:t>
              </a:r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重点资助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5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万元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/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门；一般资助：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2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万元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/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</a:t>
              </a: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509588" y="4175125"/>
              <a:ext cx="2693987" cy="2039140"/>
            </a:xfrm>
            <a:prstGeom prst="roundRect">
              <a:avLst/>
            </a:prstGeom>
            <a:ln/>
            <a:extLst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90170" tIns="46990" rIns="90170" bIns="46990">
              <a:spAutoFit/>
            </a:bodyPr>
            <a:lstStyle/>
            <a:p>
              <a:pPr marL="285750" indent="-285750">
                <a:spcBef>
                  <a:spcPct val="50000"/>
                </a:spcBef>
                <a:buSzPct val="100000"/>
                <a:buFont typeface="Wingdings" panose="05000000000000000000" pitchFamily="2" charset="2"/>
                <a:buChar char="v"/>
                <a:defRPr/>
              </a:pP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第二批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建设时间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2014.7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楷体_GB2312" pitchFamily="1" charset="-122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</a:t>
              </a:r>
              <a:r>
                <a:rPr lang="zh-CN" altLang="en-US" b="1" dirty="0" smtClean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建设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对象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专业课程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楷体_GB2312" pitchFamily="1" charset="-122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defRPr/>
              </a:pP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门数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75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楷体_GB2312" pitchFamily="1" charset="-122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defRPr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经费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2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万元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/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3276144" y="4175125"/>
              <a:ext cx="2664296" cy="2039140"/>
            </a:xfrm>
            <a:prstGeom prst="roundRect">
              <a:avLst/>
            </a:prstGeom>
            <a:ln/>
            <a:extLst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90170" tIns="46990" rIns="90170" bIns="46990">
              <a:spAutoFit/>
            </a:bodyPr>
            <a:lstStyle/>
            <a:p>
              <a:pPr marL="285750" indent="-285750">
                <a:spcBef>
                  <a:spcPct val="50000"/>
                </a:spcBef>
                <a:buSzPct val="100000"/>
                <a:buFont typeface="Wingdings" panose="05000000000000000000" pitchFamily="2" charset="2"/>
                <a:buChar char="v"/>
                <a:defRPr/>
              </a:pP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第三批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建设时间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2015.7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楷体_GB2312" pitchFamily="1" charset="-122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</a:t>
              </a:r>
              <a:r>
                <a:rPr lang="zh-CN" altLang="en-US" b="1" dirty="0" smtClean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建设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对象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专业课程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楷体_GB2312" pitchFamily="1" charset="-122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defRPr/>
              </a:pPr>
              <a:r>
                <a:rPr lang="en-US" altLang="zh-CN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门数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35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楷体_GB2312" pitchFamily="1" charset="-122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经费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2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万元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/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6013964" y="4124325"/>
              <a:ext cx="2664296" cy="2039140"/>
            </a:xfrm>
            <a:prstGeom prst="roundRect">
              <a:avLst/>
            </a:prstGeom>
            <a:ln/>
            <a:extLst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90170" tIns="46990" rIns="90170" bIns="46990">
              <a:spAutoFit/>
            </a:bodyPr>
            <a:lstStyle/>
            <a:p>
              <a:pPr marL="285750" indent="-285750">
                <a:spcBef>
                  <a:spcPct val="50000"/>
                </a:spcBef>
                <a:buSzPct val="100000"/>
                <a:buFont typeface="Wingdings" panose="05000000000000000000" pitchFamily="2" charset="2"/>
                <a:buChar char="v"/>
                <a:defRPr/>
              </a:pPr>
              <a:r>
                <a:rPr lang="zh-CN" alt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第</a:t>
              </a: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四</a:t>
              </a:r>
              <a:r>
                <a:rPr lang="zh-CN" alt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批</a:t>
              </a:r>
              <a:endPara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楷体_GB2312" pitchFamily="1" charset="-122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建设时间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2016.3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楷体_GB2312" pitchFamily="1" charset="-122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defRPr/>
              </a:pPr>
              <a:r>
                <a:rPr lang="zh-CN" altLang="en-US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</a:t>
              </a:r>
              <a:r>
                <a:rPr lang="zh-CN" altLang="en-US" b="1" dirty="0" smtClean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建设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对象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专业课程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楷体_GB2312" pitchFamily="1" charset="-122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defRPr/>
              </a:pP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门数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72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楷体_GB2312" pitchFamily="1" charset="-122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100000"/>
                <a:defRPr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   </a:t>
              </a:r>
              <a:r>
                <a:rPr lang="zh-CN" altLang="en-US" b="1" dirty="0">
                  <a:solidFill>
                    <a:srgbClr val="3419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经费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：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2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万元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/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_GB2312" pitchFamily="1" charset="-122"/>
                </a:rPr>
                <a:t>门</a:t>
              </a:r>
            </a:p>
          </p:txBody>
        </p:sp>
      </p:grp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38104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2E2D0F-8A29-485E-8FA7-2B576F4DB7C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pic>
        <p:nvPicPr>
          <p:cNvPr id="17" name="Picture 14" descr="北京毕博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15" y="2135043"/>
            <a:ext cx="3830637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4734815" y="4161331"/>
            <a:ext cx="3784964" cy="1754326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210</a:t>
            </a:r>
            <a:r>
              <a:rPr lang="zh-CN" altLang="en-US" sz="20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</a:t>
            </a:r>
            <a:r>
              <a:rPr lang="zh-CN" altLang="en-US" sz="2000" b="1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课程进行</a:t>
            </a:r>
            <a:r>
              <a:rPr lang="zh-CN" altLang="en-US" sz="2000" b="1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zh-CN" altLang="en-US" sz="20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信息化示范课程</a:t>
            </a:r>
            <a:r>
              <a:rPr lang="zh-CN" altLang="en-US" sz="2000" b="1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立项</a:t>
            </a:r>
            <a:r>
              <a:rPr lang="zh-CN" altLang="en-US" sz="2000" b="1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zh-CN" altLang="en-US" sz="2000" b="1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，并投入</a:t>
            </a:r>
            <a:r>
              <a:rPr lang="zh-CN" altLang="en-US" sz="2000" b="1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信息化教学</a:t>
            </a:r>
            <a:r>
              <a:rPr lang="zh-CN" altLang="en-US" sz="2000" b="1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运行；目前已</a:t>
            </a:r>
            <a:r>
              <a:rPr lang="en-US" altLang="zh-CN" sz="20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700</a:t>
            </a:r>
            <a:r>
              <a:rPr lang="zh-CN" altLang="en-US" sz="20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</a:t>
            </a:r>
            <a:r>
              <a:rPr lang="zh-CN" altLang="en-US" sz="20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</a:t>
            </a:r>
            <a:r>
              <a:rPr lang="zh-CN" altLang="en-US" sz="2000" b="1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课程在</a:t>
            </a:r>
            <a:r>
              <a:rPr lang="en-US" altLang="zh-CN" sz="2000" b="1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Bb</a:t>
            </a:r>
            <a:r>
              <a:rPr lang="zh-CN" altLang="en-US" sz="2000" b="1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平台上进行了注册</a:t>
            </a:r>
            <a:r>
              <a:rPr lang="en-US" altLang="zh-CN" sz="2000" b="1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运行。</a:t>
            </a:r>
            <a:endParaRPr lang="zh-CN" altLang="en-US" sz="2000" b="1" dirty="0">
              <a:solidFill>
                <a:srgbClr val="8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323528" y="1436410"/>
            <a:ext cx="829827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）基于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信息化的课堂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创新基础建设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（课程平台）</a:t>
            </a:r>
            <a:endParaRPr lang="en-US" altLang="zh-CN" sz="24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6" y="2137900"/>
            <a:ext cx="4160256" cy="3793162"/>
          </a:xfrm>
          <a:prstGeom prst="rect">
            <a:avLst/>
          </a:prstGeom>
        </p:spPr>
      </p:pic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4173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35"/>
            <a:ext cx="9144000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55B829-200A-4230-BD4F-9B2A181B4A6B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11560" y="2143927"/>
            <a:ext cx="7920880" cy="464230"/>
          </a:xfrm>
          <a:prstGeom prst="rect">
            <a:avLst/>
          </a:prstGeom>
          <a:solidFill>
            <a:srgbClr val="FFCCCC">
              <a:alpha val="58038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90170" tIns="46990" rIns="90170" bIns="46990">
            <a:spAutoFit/>
          </a:bodyPr>
          <a:lstStyle>
            <a:lvl1pPr marL="457200" indent="-457200"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ctr">
              <a:defRPr/>
            </a:pPr>
            <a:r>
              <a:rPr lang="zh-CN" altLang="en-US" sz="24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楷体_GB2312" pitchFamily="1" charset="-122"/>
              </a:rPr>
              <a:t>立足教学更新观念，加强基于Bb平台信息化课程建设培训    </a:t>
            </a:r>
          </a:p>
        </p:txBody>
      </p:sp>
      <p:pic>
        <p:nvPicPr>
          <p:cNvPr id="9" name="Picture 1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5526"/>
            <a:ext cx="4044113" cy="302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6" descr="李笃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t="5028" r="2936" b="3871"/>
          <a:stretch>
            <a:fillRect/>
          </a:stretch>
        </p:blipFill>
        <p:spPr bwMode="auto">
          <a:xfrm>
            <a:off x="4570499" y="2746998"/>
            <a:ext cx="4051307" cy="300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945281" y="6033681"/>
            <a:ext cx="3377267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sz="24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4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公司为教师</a:t>
            </a:r>
            <a:r>
              <a:rPr lang="zh-CN" altLang="en-US" sz="24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做培训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4760703" y="6032047"/>
            <a:ext cx="3555714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</a:t>
            </a:r>
            <a:r>
              <a:rPr lang="zh-CN" altLang="en-US" sz="24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接受</a:t>
            </a:r>
            <a:r>
              <a:rPr lang="en-US" altLang="zh-CN" sz="24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Bb</a:t>
            </a:r>
            <a:r>
              <a:rPr lang="zh-CN" altLang="en-US" sz="24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公司再培训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内容占位符 2"/>
          <p:cNvSpPr txBox="1">
            <a:spLocks/>
          </p:cNvSpPr>
          <p:nvPr/>
        </p:nvSpPr>
        <p:spPr bwMode="auto">
          <a:xfrm>
            <a:off x="323528" y="1463305"/>
            <a:ext cx="829827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）基于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信息化的课堂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创新基础建设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（平台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3308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A73E36-6903-4930-8043-C5338E1957D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pic>
        <p:nvPicPr>
          <p:cNvPr id="27" name="Picture 14" descr="信息化支持服务中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70336"/>
            <a:ext cx="4185513" cy="29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702950" y="5124542"/>
            <a:ext cx="3545604" cy="840230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</a:t>
            </a:r>
            <a:r>
              <a:rPr lang="zh-CN" altLang="en-US" sz="18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教学支持与</a:t>
            </a:r>
            <a:r>
              <a:rPr lang="zh-CN" altLang="en-US" sz="18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endParaRPr lang="en-US" altLang="zh-CN" sz="1800" b="1" dirty="0" smtClean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8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2014.6</a:t>
            </a:r>
            <a:r>
              <a:rPr lang="zh-CN" altLang="en-US" sz="18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800" b="1" dirty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36" y="2172086"/>
            <a:ext cx="4237521" cy="3583538"/>
          </a:xfrm>
          <a:prstGeom prst="rect">
            <a:avLst/>
          </a:prstGeom>
        </p:spPr>
      </p:pic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323528" y="1463305"/>
            <a:ext cx="829827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）基于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信息化的课堂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创新基础建设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（保障机构）</a:t>
            </a:r>
            <a:endParaRPr lang="en-US" altLang="zh-CN" sz="24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294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E0C25C-2C59-4893-AFEE-0A651589648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102278" y="5451566"/>
            <a:ext cx="3469722" cy="1038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新理念教室</a:t>
            </a:r>
            <a:endParaRPr lang="en-US" altLang="zh-CN" sz="24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5000"/>
              </a:lnSpc>
            </a:pP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00529" y="1409677"/>
            <a:ext cx="8123026" cy="5010922"/>
            <a:chOff x="500529" y="1409677"/>
            <a:chExt cx="8123026" cy="50109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29" y="2568558"/>
              <a:ext cx="4279195" cy="285101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499" y="1409677"/>
              <a:ext cx="3721056" cy="247915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498" y="3941445"/>
              <a:ext cx="3721056" cy="2479154"/>
            </a:xfrm>
            <a:prstGeom prst="rect">
              <a:avLst/>
            </a:prstGeom>
          </p:spPr>
        </p:pic>
      </p:grp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215948" y="1466900"/>
            <a:ext cx="4680520" cy="106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）基于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信息化的课堂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创新基础建设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（新教室建设</a:t>
            </a:r>
            <a:r>
              <a:rPr lang="zh-CN" altLang="en-US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7054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70660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6C67F0-6363-44B9-8EBD-0E52434321DE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89" y="2618111"/>
            <a:ext cx="5293399" cy="327547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485210" y="1436409"/>
            <a:ext cx="7615182" cy="10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）基于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信息化的课堂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创新基础建设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eaLnBrk="1" hangingPunct="1">
              <a:lnSpc>
                <a:spcPts val="3600"/>
              </a:lnSpc>
              <a:buNone/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en-US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校企合作基地建设</a:t>
            </a:r>
            <a:endParaRPr lang="en-US" altLang="zh-CN" sz="28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1255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70660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6C67F0-6363-44B9-8EBD-0E52434321DE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7460" y="5732373"/>
            <a:ext cx="6984776" cy="4770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陕西省教育厅领导为课堂教学改革创新示范基地揭牌并讲话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34" y="2627083"/>
            <a:ext cx="3870214" cy="3038652"/>
          </a:xfrm>
          <a:prstGeom prst="rect">
            <a:avLst/>
          </a:prstGeom>
        </p:spPr>
      </p:pic>
      <p:sp>
        <p:nvSpPr>
          <p:cNvPr id="14" name="内容占位符 2"/>
          <p:cNvSpPr txBox="1">
            <a:spLocks/>
          </p:cNvSpPr>
          <p:nvPr/>
        </p:nvSpPr>
        <p:spPr bwMode="auto">
          <a:xfrm>
            <a:off x="485210" y="1427444"/>
            <a:ext cx="7615182" cy="10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）基于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信息化的课堂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创新基础建设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eaLnBrk="1" hangingPunct="1">
              <a:lnSpc>
                <a:spcPts val="3600"/>
              </a:lnSpc>
              <a:buNone/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en-US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校企合作基地揭牌仪式</a:t>
            </a:r>
            <a:endParaRPr lang="en-US" altLang="zh-CN" sz="28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9" y="2627083"/>
            <a:ext cx="4176464" cy="3038652"/>
          </a:xfrm>
          <a:prstGeom prst="rect">
            <a:avLst/>
          </a:prstGeom>
        </p:spPr>
      </p:pic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94346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71684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9B3606-813F-4CF6-B859-365973FA4C8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zh-CN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12855" y="1484784"/>
            <a:ext cx="8144807" cy="13959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（四）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基于“以赛促教，以赛促学，教学互动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35000"/>
              </a:lnSpc>
              <a:spcBef>
                <a:spcPts val="0"/>
              </a:spcBef>
              <a:buNone/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的高校课堂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改革创新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机制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6570" y="3094549"/>
            <a:ext cx="7803759" cy="2692497"/>
            <a:chOff x="800689" y="3040759"/>
            <a:chExt cx="7407859" cy="2548481"/>
          </a:xfrm>
        </p:grpSpPr>
        <p:sp>
          <p:nvSpPr>
            <p:cNvPr id="4" name="下箭头 3"/>
            <p:cNvSpPr/>
            <p:nvPr/>
          </p:nvSpPr>
          <p:spPr>
            <a:xfrm>
              <a:off x="2732470" y="3040759"/>
              <a:ext cx="3482604" cy="1080120"/>
            </a:xfrm>
            <a:prstGeom prst="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三大赛</a:t>
              </a:r>
              <a:endPara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00689" y="4321682"/>
              <a:ext cx="2448272" cy="1267558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陕西高校</a:t>
              </a:r>
              <a:endPara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青  教  </a:t>
              </a:r>
              <a:r>
                <a:rPr lang="zh-CN" alt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赛</a:t>
              </a:r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321644" y="4321682"/>
              <a:ext cx="2402484" cy="1267558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课堂教学</a:t>
              </a:r>
              <a:endPara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创新大赛</a:t>
              </a:r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5798398" y="4321682"/>
              <a:ext cx="2410150" cy="1267558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实验创新</a:t>
              </a:r>
              <a:endPara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技能大赛</a:t>
              </a:r>
            </a:p>
          </p:txBody>
        </p:sp>
      </p:grpSp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5471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内容占位符 2"/>
          <p:cNvSpPr>
            <a:spLocks noGrp="1"/>
          </p:cNvSpPr>
          <p:nvPr>
            <p:ph idx="1"/>
          </p:nvPr>
        </p:nvSpPr>
        <p:spPr>
          <a:xfrm>
            <a:off x="539750" y="1403523"/>
            <a:ext cx="7966075" cy="78341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179388" indent="-179388" eaLnBrk="1" hangingPunct="1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（一）课程改革 </a:t>
            </a:r>
            <a:r>
              <a:rPr lang="en-US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1.0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7173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2DEEA7-4EBA-4904-BAD6-3E14424E8958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zh-CN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15938" y="2302728"/>
            <a:ext cx="7989887" cy="377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8288" indent="-2682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38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何为课程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改革？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ts val="3800"/>
              </a:lnSpc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学习方式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教学方式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转变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强调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形成积极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主动学习态度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获得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知识与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技能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学会学习和形成正确价值观的过程。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ts val="3800"/>
              </a:lnSpc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传统学习方式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被动性、依赖性、统一性、虚拟性、认同性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</a:t>
            </a: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现代学习方式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主动性、独立性、独特性、体验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转变过程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4"/>
          <p:cNvSpPr txBox="1">
            <a:spLocks noChangeArrowheads="1"/>
          </p:cNvSpPr>
          <p:nvPr/>
        </p:nvSpPr>
        <p:spPr bwMode="auto">
          <a:xfrm>
            <a:off x="2882273" y="468269"/>
            <a:ext cx="560650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uild="p" animBg="1"/>
      <p:bldP spid="8" grpId="0" uiExpand="1" build="p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71684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9B3606-813F-4CF6-B859-365973FA4C8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zh-CN" altLang="en-US" sz="1200" dirty="0" smtClean="0">
              <a:solidFill>
                <a:srgbClr val="898989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590800" y="1259924"/>
            <a:ext cx="5897103" cy="4626602"/>
            <a:chOff x="0" y="0"/>
            <a:chExt cx="5295900" cy="4200525"/>
          </a:xfrm>
        </p:grpSpPr>
        <p:sp>
          <p:nvSpPr>
            <p:cNvPr id="10" name="圆角矩形 9"/>
            <p:cNvSpPr/>
            <p:nvPr/>
          </p:nvSpPr>
          <p:spPr>
            <a:xfrm>
              <a:off x="409575" y="3819525"/>
              <a:ext cx="4800600" cy="3810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CN" sz="1400" b="1" kern="100" dirty="0">
                  <a:solidFill>
                    <a:srgbClr val="009999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图</a:t>
              </a:r>
              <a:r>
                <a:rPr lang="en-US" sz="1400" b="1" kern="100" dirty="0">
                  <a:solidFill>
                    <a:srgbClr val="009999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  </a:t>
              </a:r>
              <a:r>
                <a:rPr lang="zh-CN" sz="1400" b="1" kern="100" dirty="0">
                  <a:solidFill>
                    <a:srgbClr val="009999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多层次、多类型高校教师课堂赛教平台结构示意图</a:t>
              </a:r>
              <a:endParaRPr lang="zh-CN" sz="1400" kern="100" dirty="0">
                <a:solidFill>
                  <a:srgbClr val="00999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838200" y="1019175"/>
              <a:ext cx="1381125" cy="2590800"/>
              <a:chOff x="0" y="0"/>
              <a:chExt cx="1381125" cy="2590800"/>
            </a:xfrm>
          </p:grpSpPr>
          <p:sp>
            <p:nvSpPr>
              <p:cNvPr id="27" name="流程图: 磁盘 26"/>
              <p:cNvSpPr/>
              <p:nvPr/>
            </p:nvSpPr>
            <p:spPr>
              <a:xfrm>
                <a:off x="0" y="1619250"/>
                <a:ext cx="1381125" cy="971550"/>
              </a:xfrm>
              <a:prstGeom prst="flowChartMagneticDisk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学</a:t>
                </a:r>
                <a:r>
                  <a:rPr lang="en-US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</a:t>
                </a: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校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青教课堂基本功赛</a:t>
                </a:r>
                <a:r>
                  <a:rPr lang="en-US" sz="1050" kern="100" dirty="0"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流程图: 磁盘 27"/>
              <p:cNvSpPr/>
              <p:nvPr/>
            </p:nvSpPr>
            <p:spPr>
              <a:xfrm>
                <a:off x="0" y="819150"/>
                <a:ext cx="1381125" cy="971550"/>
              </a:xfrm>
              <a:prstGeom prst="flowChartMagneticDisk">
                <a:avLst/>
              </a:prstGeom>
              <a:gradFill rotWithShape="1">
                <a:gsLst>
                  <a:gs pos="0">
                    <a:srgbClr val="70AD47">
                      <a:lumMod val="110000"/>
                      <a:satMod val="105000"/>
                      <a:tint val="67000"/>
                    </a:srgbClr>
                  </a:gs>
                  <a:gs pos="50000">
                    <a:srgbClr val="70AD47">
                      <a:lumMod val="105000"/>
                      <a:satMod val="103000"/>
                      <a:tint val="73000"/>
                    </a:srgbClr>
                  </a:gs>
                  <a:gs pos="100000">
                    <a:srgbClr val="70AD47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陕西省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青教课堂基本功赛</a:t>
                </a:r>
                <a:r>
                  <a:rPr lang="en-US" sz="1050" kern="1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流程图: 磁盘 28"/>
              <p:cNvSpPr/>
              <p:nvPr/>
            </p:nvSpPr>
            <p:spPr>
              <a:xfrm>
                <a:off x="0" y="0"/>
                <a:ext cx="1381125" cy="971550"/>
              </a:xfrm>
              <a:prstGeom prst="flowChartMagneticDisk">
                <a:avLst/>
              </a:prstGeom>
              <a:gradFill rotWithShape="1">
                <a:gsLst>
                  <a:gs pos="0">
                    <a:srgbClr val="70AD47">
                      <a:lumMod val="110000"/>
                      <a:satMod val="105000"/>
                      <a:tint val="67000"/>
                    </a:srgbClr>
                  </a:gs>
                  <a:gs pos="50000">
                    <a:srgbClr val="70AD47">
                      <a:lumMod val="105000"/>
                      <a:satMod val="103000"/>
                      <a:tint val="73000"/>
                    </a:srgbClr>
                  </a:gs>
                  <a:gs pos="100000">
                    <a:srgbClr val="70AD47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全</a:t>
                </a:r>
                <a:r>
                  <a:rPr lang="en-US" sz="1200" b="1" kern="10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</a:t>
                </a:r>
                <a:r>
                  <a:rPr lang="zh-CN" sz="1200" b="1" kern="10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国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青教课堂基本功</a:t>
                </a:r>
                <a:r>
                  <a:rPr lang="zh-CN" sz="1200" b="1" kern="100" dirty="0" smtClean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赛</a:t>
                </a:r>
                <a:r>
                  <a:rPr lang="en-US" sz="1050" b="1" kern="1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314575" y="1038225"/>
              <a:ext cx="1381125" cy="2571750"/>
              <a:chOff x="0" y="0"/>
              <a:chExt cx="1381125" cy="2571750"/>
            </a:xfrm>
          </p:grpSpPr>
          <p:sp>
            <p:nvSpPr>
              <p:cNvPr id="24" name="流程图: 磁盘 23"/>
              <p:cNvSpPr/>
              <p:nvPr/>
            </p:nvSpPr>
            <p:spPr>
              <a:xfrm>
                <a:off x="0" y="1600200"/>
                <a:ext cx="1381125" cy="971550"/>
              </a:xfrm>
              <a:prstGeom prst="flowChartMagneticDisk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学</a:t>
                </a:r>
                <a:r>
                  <a:rPr lang="en-US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</a:t>
                </a: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校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教师课堂创新大赛</a:t>
                </a:r>
                <a:r>
                  <a:rPr lang="en-US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 </a:t>
                </a:r>
                <a:endParaRPr lang="zh-CN" sz="1200" b="1" kern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流程图: 磁盘 24"/>
              <p:cNvSpPr/>
              <p:nvPr/>
            </p:nvSpPr>
            <p:spPr>
              <a:xfrm>
                <a:off x="0" y="809625"/>
                <a:ext cx="1381125" cy="971550"/>
              </a:xfrm>
              <a:prstGeom prst="flowChartMagneticDisk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陕西省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教师课堂创新大赛</a:t>
                </a:r>
                <a:r>
                  <a:rPr lang="en-US" sz="1050" kern="100" dirty="0"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流程图: 磁盘 25"/>
              <p:cNvSpPr/>
              <p:nvPr/>
            </p:nvSpPr>
            <p:spPr>
              <a:xfrm>
                <a:off x="0" y="0"/>
                <a:ext cx="1381125" cy="971550"/>
              </a:xfrm>
              <a:prstGeom prst="flowChartMagneticDisk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全</a:t>
                </a:r>
                <a:r>
                  <a:rPr lang="en-US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</a:t>
                </a: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国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教师课堂创新大赛</a:t>
                </a:r>
                <a:r>
                  <a:rPr lang="en-US" sz="1050" kern="100" dirty="0"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790950" y="1057275"/>
              <a:ext cx="1381125" cy="2552700"/>
              <a:chOff x="0" y="0"/>
              <a:chExt cx="1381125" cy="2552700"/>
            </a:xfrm>
          </p:grpSpPr>
          <p:sp>
            <p:nvSpPr>
              <p:cNvPr id="21" name="流程图: 磁盘 20"/>
              <p:cNvSpPr/>
              <p:nvPr/>
            </p:nvSpPr>
            <p:spPr>
              <a:xfrm>
                <a:off x="0" y="1581150"/>
                <a:ext cx="1381125" cy="971550"/>
              </a:xfrm>
              <a:prstGeom prst="flowChartMagneticDisk">
                <a:avLst/>
              </a:prstGeom>
              <a:gradFill rotWithShape="1">
                <a:gsLst>
                  <a:gs pos="0">
                    <a:srgbClr val="4472C4">
                      <a:lumMod val="110000"/>
                      <a:satMod val="105000"/>
                      <a:tint val="67000"/>
                    </a:srgbClr>
                  </a:gs>
                  <a:gs pos="50000">
                    <a:srgbClr val="4472C4">
                      <a:lumMod val="105000"/>
                      <a:satMod val="103000"/>
                      <a:tint val="73000"/>
                    </a:srgbClr>
                  </a:gs>
                  <a:gs pos="100000">
                    <a:srgbClr val="4472C4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学</a:t>
                </a:r>
                <a:r>
                  <a:rPr lang="en-US" sz="1200" b="1" kern="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</a:t>
                </a:r>
                <a:r>
                  <a:rPr lang="zh-CN" sz="1200" b="1" kern="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校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教师实验创新大赛</a:t>
                </a:r>
                <a:r>
                  <a:rPr lang="en-US" sz="1050" kern="1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流程图: 磁盘 21"/>
              <p:cNvSpPr/>
              <p:nvPr/>
            </p:nvSpPr>
            <p:spPr>
              <a:xfrm>
                <a:off x="0" y="790575"/>
                <a:ext cx="1381125" cy="971550"/>
              </a:xfrm>
              <a:prstGeom prst="flowChartMagneticDisk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陕西省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教师实验创新大赛</a:t>
                </a:r>
                <a:r>
                  <a:rPr lang="en-US" sz="1050" kern="100" dirty="0"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流程图: 磁盘 22"/>
              <p:cNvSpPr/>
              <p:nvPr/>
            </p:nvSpPr>
            <p:spPr>
              <a:xfrm>
                <a:off x="0" y="0"/>
                <a:ext cx="1381125" cy="971550"/>
              </a:xfrm>
              <a:prstGeom prst="flowChartMagneticDisk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全</a:t>
                </a:r>
                <a:r>
                  <a:rPr lang="en-US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</a:t>
                </a: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国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教师实验创新大赛</a:t>
                </a:r>
                <a:r>
                  <a:rPr lang="en-US" sz="1050" kern="100" dirty="0"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0" y="723900"/>
              <a:ext cx="638175" cy="2933700"/>
              <a:chOff x="0" y="0"/>
              <a:chExt cx="638175" cy="2933700"/>
            </a:xfrm>
          </p:grpSpPr>
          <p:sp>
            <p:nvSpPr>
              <p:cNvPr id="16" name="上箭头 15"/>
              <p:cNvSpPr/>
              <p:nvPr/>
            </p:nvSpPr>
            <p:spPr>
              <a:xfrm>
                <a:off x="0" y="0"/>
                <a:ext cx="638175" cy="2933700"/>
              </a:xfrm>
              <a:prstGeom prst="upArrow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1050" kern="100"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>
                  <a:effectLst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US" sz="1050" b="1" kern="100">
                    <a:solidFill>
                      <a:srgbClr val="FF0000"/>
                    </a:solidFill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>
                  <a:effectLst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US" sz="1050" b="1" kern="100">
                    <a:solidFill>
                      <a:srgbClr val="FF0000"/>
                    </a:solidFill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>
                  <a:effectLst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US" sz="1050" b="1" kern="100">
                    <a:solidFill>
                      <a:srgbClr val="FF0000"/>
                    </a:solidFill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>
                  <a:effectLst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US" sz="1050" b="1" kern="100">
                    <a:solidFill>
                      <a:srgbClr val="FF0000"/>
                    </a:solidFill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>
                  <a:effectLst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US" sz="1050" kern="100"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>
                  <a:effectLst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US" sz="1050" kern="100"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050" kern="100">
                  <a:effectLst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161925" y="361950"/>
                <a:ext cx="304800" cy="2381250"/>
                <a:chOff x="0" y="0"/>
                <a:chExt cx="304800" cy="2381250"/>
              </a:xfrm>
            </p:grpSpPr>
            <p:sp>
              <p:nvSpPr>
                <p:cNvPr id="18" name="圆柱形 17"/>
                <p:cNvSpPr/>
                <p:nvPr/>
              </p:nvSpPr>
              <p:spPr>
                <a:xfrm>
                  <a:off x="0" y="0"/>
                  <a:ext cx="304800" cy="819150"/>
                </a:xfrm>
                <a:prstGeom prst="can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zh-CN" sz="1200" b="1" kern="100" dirty="0">
                      <a:solidFill>
                        <a:schemeClr val="tx1"/>
                      </a:solidFill>
                      <a:effectLst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国家级</a:t>
                  </a:r>
                  <a:endParaRPr lang="zh-CN" sz="1200" kern="100" dirty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圆柱形 18"/>
                <p:cNvSpPr/>
                <p:nvPr/>
              </p:nvSpPr>
              <p:spPr>
                <a:xfrm>
                  <a:off x="9525" y="904875"/>
                  <a:ext cx="295275" cy="704850"/>
                </a:xfrm>
                <a:prstGeom prst="can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zh-CN" sz="1200" b="1" kern="100" dirty="0" smtClean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省</a:t>
                  </a:r>
                  <a:endParaRPr lang="en-US" altLang="zh-CN" sz="1200" b="1" kern="100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  <a:p>
                  <a:pPr algn="ctr">
                    <a:spcAft>
                      <a:spcPts val="0"/>
                    </a:spcAft>
                  </a:pPr>
                  <a:endPara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zh-CN" sz="1200" b="1" kern="100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级</a:t>
                  </a:r>
                </a:p>
              </p:txBody>
            </p:sp>
            <p:sp>
              <p:nvSpPr>
                <p:cNvPr id="20" name="圆柱形 19"/>
                <p:cNvSpPr/>
                <p:nvPr/>
              </p:nvSpPr>
              <p:spPr>
                <a:xfrm>
                  <a:off x="9525" y="1704975"/>
                  <a:ext cx="295275" cy="676275"/>
                </a:xfrm>
                <a:prstGeom prst="can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zh-CN" sz="1200" b="1" kern="100" dirty="0" smtClean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校</a:t>
                  </a:r>
                  <a:endParaRPr lang="en-US" altLang="zh-CN" sz="1200" b="1" kern="100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  <a:p>
                  <a:pPr algn="ctr">
                    <a:spcAft>
                      <a:spcPts val="0"/>
                    </a:spcAft>
                  </a:pPr>
                  <a:endParaRPr lang="zh-CN" sz="1200" b="1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zh-CN" sz="1200" b="1" kern="100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级</a:t>
                  </a:r>
                </a:p>
              </p:txBody>
            </p:sp>
          </p:grpSp>
        </p:grpSp>
        <p:sp>
          <p:nvSpPr>
            <p:cNvPr id="15" name="流程图: 摘录 14"/>
            <p:cNvSpPr/>
            <p:nvPr/>
          </p:nvSpPr>
          <p:spPr>
            <a:xfrm>
              <a:off x="685800" y="0"/>
              <a:ext cx="4610100" cy="857250"/>
            </a:xfrm>
            <a:prstGeom prst="flowChartExtra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CN" sz="1400" b="1" kern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教学能手、教学名师、</a:t>
              </a:r>
              <a:r>
                <a:rPr lang="zh-CN" sz="1400" b="1" kern="1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教育家</a:t>
              </a:r>
              <a:endParaRPr lang="zh-CN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内容占位符 2"/>
          <p:cNvSpPr txBox="1">
            <a:spLocks/>
          </p:cNvSpPr>
          <p:nvPr/>
        </p:nvSpPr>
        <p:spPr bwMode="auto">
          <a:xfrm>
            <a:off x="520759" y="1780621"/>
            <a:ext cx="1980939" cy="366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endParaRPr lang="en-US" altLang="zh-CN" sz="10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（四）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赛促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赛促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教学互动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高校课堂</a:t>
            </a:r>
            <a:endParaRPr lang="en-US" altLang="zh-CN" sz="28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创新机制</a:t>
            </a:r>
            <a:endParaRPr lang="en-US" altLang="zh-CN" sz="28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7"/>
          <p:cNvSpPr>
            <a:spLocks noChangeArrowheads="1"/>
          </p:cNvSpPr>
          <p:nvPr/>
        </p:nvSpPr>
        <p:spPr bwMode="auto">
          <a:xfrm>
            <a:off x="3473086" y="262203"/>
            <a:ext cx="518457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、新举措：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</a:t>
            </a:r>
            <a:r>
              <a:rPr lang="zh-CN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联动推进创新机制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52613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76F016-524D-41B4-A898-FF994EAC210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zh-CN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459065" y="1907611"/>
            <a:ext cx="7704138" cy="70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课堂教学改革创新实践</a:t>
            </a:r>
            <a:endParaRPr lang="zh-CN" altLang="en-US" sz="2800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609601" y="2661594"/>
            <a:ext cx="7202759" cy="2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（一）信息化教学的几种典型表现形式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（二）陕西师大课堂改革创新实践纪实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3131841" y="383149"/>
            <a:ext cx="521999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 要 内 容</a:t>
            </a:r>
          </a:p>
        </p:txBody>
      </p:sp>
    </p:spTree>
    <p:extLst>
      <p:ext uri="{BB962C8B-B14F-4D97-AF65-F5344CB8AC3E}">
        <p14:creationId xmlns:p14="http://schemas.microsoft.com/office/powerpoint/2010/main" val="270065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76F016-524D-41B4-A898-FF994EAC210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zh-CN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55816" y="2373500"/>
            <a:ext cx="7892397" cy="351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35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慕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课（</a:t>
            </a:r>
            <a:r>
              <a:rPr lang="en-US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MOOCs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35000"/>
              </a:lnSpc>
              <a:buNone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私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播课（</a:t>
            </a:r>
            <a:r>
              <a:rPr lang="en-US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SPOC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35000"/>
              </a:lnSpc>
              <a:buNone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课（</a:t>
            </a:r>
            <a:r>
              <a:rPr lang="en-US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35000"/>
              </a:lnSpc>
              <a:buNone/>
            </a:pP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● 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混合式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学习（</a:t>
            </a:r>
            <a:r>
              <a:rPr lang="en-US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35000"/>
              </a:lnSpc>
              <a:buNone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翻转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课堂教学（</a:t>
            </a:r>
            <a:r>
              <a:rPr lang="en-US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FCTM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512855" y="1484784"/>
            <a:ext cx="8144807" cy="8005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350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（一）信息化教学的几种典型表现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形式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255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76F016-524D-41B4-A898-FF994EAC210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zh-CN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6340" y="2673645"/>
            <a:ext cx="817132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翻转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课堂教学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指学生</a:t>
            </a:r>
            <a:r>
              <a:rPr lang="zh-CN" altLang="zh-CN" sz="28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zh-CN" sz="2800" b="1" dirty="0" smtClean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课外</a:t>
            </a:r>
            <a:r>
              <a:rPr lang="zh-CN" altLang="en-US" sz="2800" b="1" dirty="0" smtClean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提前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完成知识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一种新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而</a:t>
            </a:r>
            <a:r>
              <a:rPr lang="zh-CN" altLang="zh-CN" sz="28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变成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师生间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生间</a:t>
            </a:r>
            <a:r>
              <a:rPr lang="zh-CN" altLang="zh-CN" sz="2800" b="1" dirty="0" smtClean="0">
                <a:solidFill>
                  <a:srgbClr val="1903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互动场所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，包括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答疑解惑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知识运用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等，从而达到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更好的教育效果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特点体现在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翻转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上：</a:t>
            </a:r>
            <a:endParaRPr lang="zh-CN" altLang="en-US" sz="2800" dirty="0"/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512855" y="1398486"/>
            <a:ext cx="8144807" cy="12213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spcBef>
                <a:spcPts val="2400"/>
              </a:spcBef>
              <a:spcAft>
                <a:spcPts val="600"/>
              </a:spcAft>
              <a:buNone/>
              <a:defRPr/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翻转课堂教学模式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FCTM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Flipped Classroom Teaching Mode</a:t>
            </a:r>
            <a:r>
              <a:rPr lang="zh-CN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98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76F016-524D-41B4-A898-FF994EAC210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zh-CN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743382" y="1351520"/>
            <a:ext cx="7780382" cy="7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翻转课堂</a:t>
            </a:r>
            <a:r>
              <a:rPr lang="en-US" altLang="zh-CN" sz="28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传统课堂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比较</a:t>
            </a:r>
            <a:endParaRPr lang="en-US" altLang="zh-CN" sz="2800" b="1" dirty="0" smtClean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746899" y="2142980"/>
            <a:ext cx="7776864" cy="21341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◇</a:t>
            </a:r>
            <a:r>
              <a:rPr lang="zh-CN" altLang="en-US" sz="2800" b="1" dirty="0">
                <a:solidFill>
                  <a:srgbClr val="341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上的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方式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先教后学</a:t>
            </a:r>
            <a:endParaRPr lang="zh-CN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4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学生课堂上获得知识，课后复习巩固；课堂上老师讲，学生听；老师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教占有课堂绝对时间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；以教师教为主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课堂以教师为中心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43381" y="4330403"/>
            <a:ext cx="7780381" cy="21341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◇ 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翻转课堂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教学模式 </a:t>
            </a:r>
            <a:r>
              <a:rPr lang="en-US" altLang="zh-CN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先学后教</a:t>
            </a:r>
            <a:endParaRPr lang="zh-CN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4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学生课前获得知识，课堂上知识内化；课堂上学生讨论展示，老师点评；学生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学占有课堂绝对时间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；以学生学为主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8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课堂以学生为中心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233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941A10-BDC4-4884-8690-E21EF82B66C0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pic>
        <p:nvPicPr>
          <p:cNvPr id="50183" name="Picture 2" descr="144643504553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9" y="2192372"/>
            <a:ext cx="4150193" cy="28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3" descr="144643504547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87" y="2192374"/>
            <a:ext cx="3954686" cy="288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439779" y="5233316"/>
            <a:ext cx="828092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2015.10.30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课堂教学改革创新行动计划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”（</a:t>
            </a:r>
            <a:r>
              <a:rPr lang="en-US" altLang="zh-CN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1030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计划）</a:t>
            </a:r>
          </a:p>
        </p:txBody>
      </p:sp>
      <p:sp>
        <p:nvSpPr>
          <p:cNvPr id="4" name="矩形 3"/>
          <p:cNvSpPr/>
          <p:nvPr/>
        </p:nvSpPr>
        <p:spPr>
          <a:xfrm>
            <a:off x="700010" y="1330009"/>
            <a:ext cx="62889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（二）陕西师大课堂改革创新实践纪实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176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E0C25C-2C59-4893-AFEE-0A651589648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124000" y="5520380"/>
            <a:ext cx="3240360" cy="8266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zh-CN" altLang="en-US" sz="20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20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模式创新与实践研究项目汇报研讨会开题研讨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32846" y="1314449"/>
            <a:ext cx="626469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）陕西师大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课堂改革创新实践纪实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50776" y="2092749"/>
            <a:ext cx="8262471" cy="4765251"/>
            <a:chOff x="450776" y="2092749"/>
            <a:chExt cx="8262471" cy="476525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76" y="2097611"/>
              <a:ext cx="4278837" cy="319734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5" y="2092749"/>
              <a:ext cx="3925222" cy="250118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5" y="4384128"/>
              <a:ext cx="3921245" cy="2473872"/>
            </a:xfrm>
            <a:prstGeom prst="rect">
              <a:avLst/>
            </a:prstGeom>
          </p:spPr>
        </p:pic>
      </p:grpSp>
      <p:sp>
        <p:nvSpPr>
          <p:cNvPr id="12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6229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E0C25C-2C59-4893-AFEE-0A651589648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58" y="2169197"/>
            <a:ext cx="4559330" cy="3417920"/>
          </a:xfrm>
          <a:prstGeom prst="rect">
            <a:avLst/>
          </a:prstGeom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1105203" y="5672050"/>
            <a:ext cx="6544051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教师间</a:t>
            </a:r>
            <a:r>
              <a:rPr lang="zh-CN" altLang="en-US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定期交流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“教学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模式创新与实践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”成果</a:t>
            </a:r>
            <a:endParaRPr lang="zh-CN" altLang="en-US" sz="24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2846" y="1314449"/>
            <a:ext cx="626469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）陕西师大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课堂改革创新实践纪实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" y="2162391"/>
            <a:ext cx="5130380" cy="3424301"/>
          </a:xfrm>
          <a:prstGeom prst="rect">
            <a:avLst/>
          </a:prstGeom>
        </p:spPr>
      </p:pic>
      <p:sp>
        <p:nvSpPr>
          <p:cNvPr id="12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67586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E0C25C-2C59-4893-AFEE-0A651589648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8113"/>
            <a:ext cx="4861254" cy="3250963"/>
          </a:xfrm>
          <a:prstGeom prst="rect">
            <a:avLst/>
          </a:prstGeom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560762" y="5449411"/>
            <a:ext cx="4060076" cy="103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“互联网</a:t>
            </a:r>
            <a:r>
              <a:rPr lang="en-US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”时代教师教学创新能力发展培训</a:t>
            </a:r>
            <a:endParaRPr lang="zh-CN" altLang="en-US" sz="24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2846" y="1314449"/>
            <a:ext cx="626469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）陕西师大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课堂改革创新实践纪实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4437112"/>
            <a:ext cx="4257340" cy="24291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48039"/>
            <a:ext cx="4211960" cy="2612965"/>
          </a:xfrm>
          <a:prstGeom prst="rect">
            <a:avLst/>
          </a:prstGeom>
        </p:spPr>
      </p:pic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1706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E0C25C-2C59-4893-AFEE-0A651589648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2846" y="1314449"/>
            <a:ext cx="626469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）陕西师大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课堂改革创新实践纪实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57688"/>
            <a:ext cx="4499992" cy="41776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9354"/>
            <a:ext cx="4860032" cy="4156025"/>
          </a:xfrm>
          <a:prstGeom prst="rect">
            <a:avLst/>
          </a:prstGeom>
        </p:spPr>
      </p:pic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603800" y="6143995"/>
            <a:ext cx="7323606" cy="5909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“互联网</a:t>
            </a:r>
            <a:r>
              <a:rPr lang="en-US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”时代教师教学创新能力发展培训</a:t>
            </a:r>
            <a:endParaRPr lang="zh-CN" altLang="en-US" sz="24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8585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内容占位符 2"/>
          <p:cNvSpPr>
            <a:spLocks noGrp="1"/>
          </p:cNvSpPr>
          <p:nvPr>
            <p:ph idx="1"/>
          </p:nvPr>
        </p:nvSpPr>
        <p:spPr>
          <a:xfrm>
            <a:off x="611188" y="1432764"/>
            <a:ext cx="7894637" cy="71045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268288" indent="-268288" eaLnBrk="1" hangingPunct="1">
              <a:lnSpc>
                <a:spcPct val="150000"/>
              </a:lnSpc>
              <a:spcAft>
                <a:spcPts val="1200"/>
              </a:spcAft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课程改革的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核心理念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一切为了学生的发展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8197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358544-29F2-4C03-854A-D77C2CAEFFBD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zh-CN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611188" y="2348667"/>
            <a:ext cx="7894637" cy="321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8288" indent="-2682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4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一切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r>
              <a:rPr lang="zh-CN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教育教学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方略制订，都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要建立在</a:t>
            </a: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以人为本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，促进</a:t>
            </a: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学生健康</a:t>
            </a:r>
            <a:r>
              <a:rPr lang="zh-CN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成长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基础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之上；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24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指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学校里的每一位学生；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24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教育教学活动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都要</a:t>
            </a: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有利于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学生走向社会所需要的</a:t>
            </a: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基本生存能力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自主学习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与人</a:t>
            </a:r>
            <a:r>
              <a:rPr lang="zh-CN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信息收集与</a:t>
            </a:r>
            <a:r>
              <a:rPr lang="zh-CN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</a:t>
            </a:r>
            <a:r>
              <a:rPr lang="zh-CN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办事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</a:t>
            </a:r>
            <a:r>
              <a:rPr lang="zh-CN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生存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能力。</a:t>
            </a:r>
            <a:endParaRPr lang="zh-CN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2882273" y="468269"/>
            <a:ext cx="560650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uild="p" animBg="1"/>
      <p:bldP spid="8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189696-A88C-4AE0-A127-762DD85D3CE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pic>
        <p:nvPicPr>
          <p:cNvPr id="48135" name="Picture 3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" y="2133513"/>
            <a:ext cx="4713134" cy="340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926179" y="5566396"/>
            <a:ext cx="3474042" cy="10895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历史文化学院学生的</a:t>
            </a:r>
            <a:endParaRPr lang="en-US" altLang="zh-CN" sz="24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5000"/>
              </a:lnSpc>
            </a:pP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课改课堂（</a:t>
            </a:r>
            <a:r>
              <a:rPr lang="en-US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2007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2846" y="1314449"/>
            <a:ext cx="626469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）陕西师大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课堂改革创新实践纪实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79" y="2133513"/>
            <a:ext cx="3951801" cy="2671142"/>
          </a:xfrm>
          <a:prstGeom prst="rect">
            <a:avLst/>
          </a:prstGeom>
        </p:spPr>
      </p:pic>
      <p:pic>
        <p:nvPicPr>
          <p:cNvPr id="48136" name="Picture 3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995" y="4531245"/>
            <a:ext cx="3954490" cy="234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61411F-6127-42E4-A381-68201249E969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pic>
        <p:nvPicPr>
          <p:cNvPr id="44040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96" y="3865761"/>
            <a:ext cx="3989653" cy="299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4104092" y="2454347"/>
            <a:ext cx="951929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CN" sz="24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学生课堂争相讨论发言</a:t>
            </a:r>
            <a:endParaRPr lang="en-US" altLang="zh-CN" sz="24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4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2008</a:t>
            </a:r>
          </a:p>
          <a:p>
            <a:endParaRPr lang="zh-CN" altLang="en-US" sz="24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2846" y="1251694"/>
            <a:ext cx="626469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）陕西师大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课堂改革创新实践纪实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9694"/>
            <a:ext cx="3995937" cy="299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97" y="2084756"/>
            <a:ext cx="3985878" cy="2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02667"/>
            <a:ext cx="3995937" cy="262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59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E0C25C-2C59-4893-AFEE-0A651589648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pic>
        <p:nvPicPr>
          <p:cNvPr id="43015" name="Picture 4" descr="课堂教学模式创新项目开题会议-20100114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" y="2288845"/>
            <a:ext cx="5183210" cy="388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2" descr="课堂教学模式创新项目开题会议-20100114 (8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536112"/>
            <a:ext cx="4267822" cy="332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5636221" y="2336585"/>
            <a:ext cx="2987828" cy="1038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省高教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改革研究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lang="en-US" altLang="zh-CN" sz="24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5000"/>
              </a:lnSpc>
            </a:pP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研讨（</a:t>
            </a:r>
            <a:r>
              <a:rPr lang="en-US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2009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2846" y="1314449"/>
            <a:ext cx="626469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）陕西师大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课堂改革创新实践纪实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4155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941850-99FA-417D-8612-BB5B40B7B5DA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pic>
        <p:nvPicPr>
          <p:cNvPr id="46087" name="Picture 8" descr="IMG_62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07" y="2058715"/>
            <a:ext cx="3908493" cy="289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22947" y="5544148"/>
            <a:ext cx="4621664" cy="1038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学生的第二课堂活动 （演讲比赛、辩论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赛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）引起关注（</a:t>
            </a:r>
            <a:r>
              <a:rPr lang="en-US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2011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2846" y="1314449"/>
            <a:ext cx="626469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）陕西师大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课堂改革创新实践纪实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5" descr="今日免费师范生，明天优秀教育家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19709"/>
            <a:ext cx="5016331" cy="334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5" descr="今日免费师范生，明天优秀教育家-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07" y="4581128"/>
            <a:ext cx="3946525" cy="226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520DCD-39D1-4D5F-81D1-29C7EC36DFBB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pic>
        <p:nvPicPr>
          <p:cNvPr id="49160" name="Picture 2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106" y="4293096"/>
            <a:ext cx="379170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4180736" y="2411923"/>
            <a:ext cx="954696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en-US" altLang="zh-CN" sz="24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zh-CN" altLang="en-US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改课堂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展演</a:t>
            </a:r>
            <a:endParaRPr lang="en-US" altLang="zh-CN" sz="24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4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2011</a:t>
            </a:r>
          </a:p>
          <a:p>
            <a:endParaRPr lang="zh-CN" altLang="en-US" sz="24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2846" y="1242729"/>
            <a:ext cx="626469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）陕西师大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课堂改革创新实践纪实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861048"/>
            <a:ext cx="3960075" cy="3008590"/>
          </a:xfrm>
          <a:prstGeom prst="rect">
            <a:avLst/>
          </a:prstGeom>
        </p:spPr>
      </p:pic>
      <p:pic>
        <p:nvPicPr>
          <p:cNvPr id="49159" name="Picture 3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105" y="2081707"/>
            <a:ext cx="3767567" cy="257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4" y="2049920"/>
            <a:ext cx="3960540" cy="2531208"/>
          </a:xfrm>
          <a:prstGeom prst="rect">
            <a:avLst/>
          </a:prstGeom>
        </p:spPr>
      </p:pic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686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E0C25C-2C59-4893-AFEE-0A651589648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463096" y="6087539"/>
            <a:ext cx="642359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学生分组汇报展示，同学互评，老师精彩点评</a:t>
            </a:r>
            <a:endParaRPr lang="zh-CN" altLang="en-US" sz="24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61" y="2139607"/>
            <a:ext cx="2558687" cy="37557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2133673"/>
            <a:ext cx="2533475" cy="37616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" y="2133673"/>
            <a:ext cx="3245245" cy="376165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2846" y="1314449"/>
            <a:ext cx="626469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）陕西师大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课堂改革创新实践纪实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0298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E0C25C-2C59-4893-AFEE-0A651589648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4143903" y="2996952"/>
            <a:ext cx="909909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en-US" altLang="zh-CN" sz="28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小组展示与互动</a:t>
            </a:r>
            <a:endParaRPr lang="en-US" altLang="zh-CN" sz="2800" b="1" dirty="0" smtClean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8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2846" y="1314449"/>
            <a:ext cx="626469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）陕西师大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课堂改革创新实践纪实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2204863"/>
            <a:ext cx="3992002" cy="25202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23" y="2173197"/>
            <a:ext cx="3840677" cy="26652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37112"/>
            <a:ext cx="3995936" cy="24208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23" y="4509120"/>
            <a:ext cx="3840677" cy="2334728"/>
          </a:xfrm>
          <a:prstGeom prst="rect">
            <a:avLst/>
          </a:prstGeom>
        </p:spPr>
      </p:pic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7896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E0C25C-2C59-4893-AFEE-0A651589648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4" y="3428999"/>
            <a:ext cx="4564329" cy="3423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42" y="2245477"/>
            <a:ext cx="3830895" cy="46067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32846" y="1395134"/>
            <a:ext cx="626469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）陕西师大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课堂改革创新实践纪实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3275" y="2498919"/>
            <a:ext cx="432127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小组代表展示  教师</a:t>
            </a:r>
            <a:r>
              <a:rPr lang="zh-CN" altLang="en-US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小组指导</a:t>
            </a:r>
            <a:endParaRPr lang="zh-CN" altLang="en-US" sz="2400" b="1" dirty="0">
              <a:solidFill>
                <a:srgbClr val="33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69607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672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E0C25C-2C59-4893-AFEE-0A651589648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39750" y="1493560"/>
            <a:ext cx="77041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媒体报道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—《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中国教育报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中国教师报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28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1" y="2190695"/>
            <a:ext cx="3692646" cy="425490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43608" y="4615318"/>
            <a:ext cx="1888422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339966"/>
                </a:solidFill>
              </a:rPr>
              <a:t>2015</a:t>
            </a:r>
            <a:r>
              <a:rPr lang="zh-CN" altLang="en-US" sz="4400" b="1" dirty="0" smtClean="0">
                <a:solidFill>
                  <a:srgbClr val="339966"/>
                </a:solidFill>
              </a:rPr>
              <a:t>年</a:t>
            </a:r>
            <a:endParaRPr lang="zh-CN" altLang="en-US" sz="4400" b="1" dirty="0">
              <a:solidFill>
                <a:srgbClr val="339966"/>
              </a:solidFill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3433502" y="253238"/>
            <a:ext cx="52961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五、新实践：陕西师大课堂教学改革创新实践</a:t>
            </a:r>
            <a:endParaRPr lang="zh-CN" altLang="en-US" sz="2800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69" y="2178936"/>
            <a:ext cx="3348418" cy="426666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99361" y="4615318"/>
            <a:ext cx="1888422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339966"/>
                </a:solidFill>
              </a:rPr>
              <a:t>2011</a:t>
            </a:r>
            <a:r>
              <a:rPr lang="zh-CN" altLang="en-US" sz="4400" b="1" dirty="0" smtClean="0">
                <a:solidFill>
                  <a:srgbClr val="339966"/>
                </a:solidFill>
              </a:rPr>
              <a:t>年</a:t>
            </a:r>
            <a:endParaRPr lang="zh-CN" altLang="en-US" sz="4400" b="1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6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76F016-524D-41B4-A898-FF994EAC210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zh-CN" altLang="en-US" sz="1200" dirty="0" smtClean="0">
              <a:solidFill>
                <a:srgbClr val="898989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97561"/>
            <a:ext cx="8229600" cy="52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9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内容占位符 2"/>
          <p:cNvSpPr>
            <a:spLocks noGrp="1"/>
          </p:cNvSpPr>
          <p:nvPr>
            <p:ph idx="1"/>
          </p:nvPr>
        </p:nvSpPr>
        <p:spPr>
          <a:xfrm>
            <a:off x="611188" y="1457314"/>
            <a:ext cx="7894637" cy="71718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179388" indent="-179388" eaLnBrk="1" hangingPunct="1">
              <a:lnSpc>
                <a:spcPct val="150000"/>
              </a:lnSpc>
              <a:spcBef>
                <a:spcPts val="0"/>
              </a:spcBef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课程改革的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总体目标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9221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A0BCFD-218F-4854-B2A3-1118F196281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611188" y="2249589"/>
            <a:ext cx="7894637" cy="107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algn="just" eaLnBrk="1" hangingPunct="1">
              <a:lnSpc>
                <a:spcPts val="3600"/>
              </a:lnSpc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教育要面向</a:t>
            </a:r>
            <a:r>
              <a:rPr lang="zh-CN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现代化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，面向</a:t>
            </a:r>
            <a:r>
              <a:rPr lang="zh-CN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，面向</a:t>
            </a:r>
            <a:r>
              <a:rPr lang="zh-CN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全面贯彻</a:t>
            </a:r>
            <a:r>
              <a:rPr lang="zh-CN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党的教育方针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，全面推进</a:t>
            </a:r>
            <a:r>
              <a:rPr lang="zh-CN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素质教育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611186" y="3545257"/>
            <a:ext cx="7894639" cy="715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课程改革的</a:t>
            </a:r>
            <a:r>
              <a:rPr lang="zh-CN" altLang="en-US" sz="28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核心任务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611186" y="4309442"/>
            <a:ext cx="7894640" cy="15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 eaLnBrk="1" hangingPunct="1">
              <a:lnSpc>
                <a:spcPts val="3600"/>
              </a:lnSpc>
              <a:buNone/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学习方式</a:t>
            </a: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的转变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。改变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学生在学校里的</a:t>
            </a:r>
            <a:r>
              <a:rPr lang="zh-CN" altLang="zh-CN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生存条件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使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培养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出来的人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能够比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传统方式培养出来的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更具有</a:t>
            </a: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创新精神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实践能力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4"/>
          <p:cNvSpPr txBox="1">
            <a:spLocks noChangeArrowheads="1"/>
          </p:cNvSpPr>
          <p:nvPr/>
        </p:nvSpPr>
        <p:spPr bwMode="auto">
          <a:xfrm>
            <a:off x="2882273" y="468269"/>
            <a:ext cx="560650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uild="p" animBg="1"/>
      <p:bldP spid="8" grpId="0" build="p"/>
      <p:bldP spid="10" grpId="0" animBg="1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49293F7-CE1F-48D1-87BE-6F0761B1C3E0}" type="datetime1">
              <a:rPr lang="zh-CN" altLang="en-US"/>
              <a:pPr>
                <a:defRPr/>
              </a:pPr>
              <a:t>2017/6/4</a:t>
            </a:fld>
            <a:endParaRPr lang="en-US" altLang="zh-CN"/>
          </a:p>
        </p:txBody>
      </p:sp>
      <p:sp>
        <p:nvSpPr>
          <p:cNvPr id="72707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506DDB-64FA-4F02-B605-341FAF813B58}" type="slidenum">
              <a:rPr lang="en-US" altLang="zh-CN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zh-CN" sz="1200" smtClean="0">
              <a:solidFill>
                <a:srgbClr val="898989"/>
              </a:solidFill>
            </a:endParaRP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3388" y="1149033"/>
            <a:ext cx="8229600" cy="1152128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zh-CN" sz="5400" b="1" i="1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attention!</a:t>
            </a:r>
          </a:p>
        </p:txBody>
      </p:sp>
      <p:pic>
        <p:nvPicPr>
          <p:cNvPr id="6" name="Picture 9" descr="C:\Users\晓丹哦哦\Desktop\校史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0" y="2245003"/>
            <a:ext cx="8393864" cy="417999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965324" y="5301208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SNNU</a:t>
            </a:r>
            <a:endParaRPr lang="zh-CN" alt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96344" cy="871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内容占位符 2"/>
          <p:cNvSpPr>
            <a:spLocks noGrp="1"/>
          </p:cNvSpPr>
          <p:nvPr>
            <p:ph idx="1"/>
          </p:nvPr>
        </p:nvSpPr>
        <p:spPr>
          <a:xfrm>
            <a:off x="575329" y="1331803"/>
            <a:ext cx="7903602" cy="79535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179388" indent="-179388" eaLnBrk="1" hangingPunct="1">
              <a:lnSpc>
                <a:spcPct val="150000"/>
              </a:lnSpc>
              <a:spcBef>
                <a:spcPts val="0"/>
              </a:spcBef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第八次课程改革</a:t>
            </a:r>
            <a:r>
              <a:rPr lang="zh-CN" altLang="en-US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取得的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成就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13317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0F34B0-D1C7-4CF7-9F0A-C954EEC93BE7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zh-CN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84293" y="2180946"/>
            <a:ext cx="7894637" cy="388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 algn="just" eaLnBrk="1" hangingPunct="1">
              <a:lnSpc>
                <a:spcPct val="114000"/>
              </a:lnSpc>
              <a:spcBef>
                <a:spcPts val="0"/>
              </a:spcBef>
              <a:defRPr/>
            </a:pP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</a:t>
            </a:r>
            <a:r>
              <a:rPr lang="zh-CN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课堂变化</a:t>
            </a:r>
            <a:endParaRPr lang="zh-CN" altLang="zh-CN" sz="24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课堂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活起来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，学生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解放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出来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zh-CN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赋予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独立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思考、个性化理解、自由表达、质问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、怀疑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等的</a:t>
            </a:r>
            <a:r>
              <a:rPr lang="zh-CN" altLang="zh-CN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自由和权利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 </a:t>
            </a:r>
          </a:p>
          <a:p>
            <a:pPr marL="88900" indent="-88900" algn="just" eaLnBrk="1" hangingPunct="1">
              <a:lnSpc>
                <a:spcPct val="114000"/>
              </a:lnSpc>
              <a:spcBef>
                <a:spcPts val="0"/>
              </a:spcBef>
              <a:defRPr/>
            </a:pP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教师变化</a:t>
            </a:r>
            <a:endParaRPr lang="zh-CN" altLang="zh-CN" sz="24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教师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角色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原来单一的知识传授者、灌输者、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拥有者</a:t>
            </a:r>
            <a:r>
              <a:rPr lang="zh-CN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转向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教学活动的</a:t>
            </a:r>
            <a:r>
              <a:rPr lang="zh-CN" altLang="zh-CN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组织者、帮助者、</a:t>
            </a:r>
            <a:r>
              <a:rPr lang="zh-CN" altLang="zh-CN" sz="2400" b="1" dirty="0" smtClean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合作者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 </a:t>
            </a:r>
            <a:endParaRPr lang="zh-CN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8900" indent="-88900" algn="just" eaLnBrk="1" hangingPunct="1">
              <a:lnSpc>
                <a:spcPct val="114000"/>
              </a:lnSpc>
              <a:spcBef>
                <a:spcPts val="0"/>
              </a:spcBef>
              <a:defRPr/>
            </a:pPr>
            <a:r>
              <a:rPr lang="zh-CN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</a:t>
            </a:r>
            <a:r>
              <a:rPr lang="zh-CN" altLang="zh-CN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学生变化</a:t>
            </a:r>
            <a:endParaRPr lang="zh-CN" altLang="zh-CN" sz="2400" b="1" dirty="0">
              <a:solidFill>
                <a:srgbClr val="3419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r>
              <a:rPr lang="zh-CN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主动性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增强，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学习方式多样化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和个性化， </a:t>
            </a:r>
            <a:r>
              <a:rPr lang="zh-CN" altLang="zh-CN" sz="2400" b="1" dirty="0">
                <a:solidFill>
                  <a:srgbClr val="33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综合素质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明显提高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4"/>
          <p:cNvSpPr txBox="1">
            <a:spLocks noChangeArrowheads="1"/>
          </p:cNvSpPr>
          <p:nvPr/>
        </p:nvSpPr>
        <p:spPr bwMode="auto">
          <a:xfrm>
            <a:off x="2882273" y="468269"/>
            <a:ext cx="560650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uild="p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内容占位符 2"/>
          <p:cNvSpPr>
            <a:spLocks noGrp="1"/>
          </p:cNvSpPr>
          <p:nvPr>
            <p:ph idx="1"/>
          </p:nvPr>
        </p:nvSpPr>
        <p:spPr>
          <a:xfrm>
            <a:off x="566363" y="1357937"/>
            <a:ext cx="7930497" cy="86409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/>
          <a:p>
            <a:pPr marL="179388" indent="-179388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（一）课程改革 </a:t>
            </a:r>
            <a:r>
              <a:rPr lang="en-US" altLang="zh-CN" sz="28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18437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24BDF7-1AC1-4566-BD63-85E8B8E8A17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zh-CN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64780" y="4185228"/>
            <a:ext cx="7905750" cy="1725812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algn="just" eaLnBrk="1" hangingPunct="1">
              <a:lnSpc>
                <a:spcPct val="145000"/>
              </a:lnSpc>
              <a:spcBef>
                <a:spcPts val="0"/>
              </a:spcBef>
              <a:defRPr/>
            </a:pPr>
            <a:r>
              <a:rPr lang="zh-CN" altLang="en-US" sz="2400" b="1" dirty="0" smtClean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zh-CN" sz="2400" b="1" i="1" dirty="0" smtClean="0">
              <a:solidFill>
                <a:srgbClr val="3419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9388" indent="-179388" algn="just" eaLnBrk="1" hangingPunct="1">
              <a:lnSpc>
                <a:spcPct val="145000"/>
              </a:lnSpc>
              <a:spcBef>
                <a:spcPts val="0"/>
              </a:spcBef>
              <a:defRPr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发文编号：</a:t>
            </a:r>
            <a:r>
              <a:rPr lang="zh-CN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</a:t>
            </a: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基二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[2014]4</a:t>
            </a:r>
            <a:r>
              <a:rPr lang="zh-CN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9388" indent="-179388" algn="just" eaLnBrk="1" hangingPunct="1">
              <a:lnSpc>
                <a:spcPct val="145000"/>
              </a:lnSpc>
              <a:spcBef>
                <a:spcPts val="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国家教育体制改革领导小组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审议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同意、印发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7958" y="2350656"/>
            <a:ext cx="7938902" cy="16723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 algn="just" eaLnBrk="1" hangingPunct="1">
              <a:lnSpc>
                <a:spcPct val="145000"/>
              </a:lnSpc>
              <a:spcBef>
                <a:spcPts val="0"/>
              </a:spcBef>
              <a:defRPr/>
            </a:pPr>
            <a:r>
              <a:rPr lang="en-US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2014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，教育部颁布文件 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8900" indent="-88900" algn="just" eaLnBrk="1" hangingPunct="1">
              <a:lnSpc>
                <a:spcPct val="145000"/>
              </a:lnSpc>
              <a:spcBef>
                <a:spcPts val="0"/>
              </a:spcBef>
              <a:defRPr/>
            </a:pPr>
            <a:r>
              <a:rPr lang="en-US" altLang="zh-C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《 </a:t>
            </a:r>
            <a:r>
              <a:rPr lang="zh-CN" altLang="en-US" sz="2400" b="1" i="1" dirty="0" smtClean="0">
                <a:solidFill>
                  <a:srgbClr val="341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教育部</a:t>
            </a:r>
            <a:r>
              <a:rPr lang="zh-CN" altLang="zh-CN" sz="2400" b="1" i="1" dirty="0">
                <a:solidFill>
                  <a:srgbClr val="341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关于</a:t>
            </a:r>
            <a:r>
              <a:rPr lang="zh-CN" altLang="zh-C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全面深化课程改革</a:t>
            </a:r>
            <a:r>
              <a:rPr lang="en-US" altLang="zh-C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落实</a:t>
            </a:r>
            <a:r>
              <a:rPr lang="zh-CN" altLang="zh-C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立德树人根本任务</a:t>
            </a:r>
            <a:endParaRPr lang="en-US" altLang="zh-CN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eaLnBrk="1" hangingPunct="1">
              <a:lnSpc>
                <a:spcPct val="145000"/>
              </a:lnSpc>
              <a:spcBef>
                <a:spcPts val="0"/>
              </a:spcBef>
              <a:buNone/>
              <a:defRPr/>
            </a:pPr>
            <a:r>
              <a:rPr lang="en-US" altLang="zh-C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zh-CN" sz="2400" b="1" i="1" dirty="0">
                <a:solidFill>
                  <a:srgbClr val="341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2400" b="1" i="1" dirty="0" smtClean="0">
                <a:solidFill>
                  <a:srgbClr val="341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意见</a:t>
            </a:r>
            <a:r>
              <a:rPr lang="en-US" altLang="zh-CN" sz="2400" b="1" i="1" dirty="0" smtClean="0">
                <a:solidFill>
                  <a:srgbClr val="341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4"/>
          <p:cNvSpPr txBox="1">
            <a:spLocks noChangeArrowheads="1"/>
          </p:cNvSpPr>
          <p:nvPr/>
        </p:nvSpPr>
        <p:spPr bwMode="auto">
          <a:xfrm>
            <a:off x="2882273" y="468269"/>
            <a:ext cx="560650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uiExpand="1" build="p" animBg="1"/>
      <p:bldP spid="7" grpId="0" uiExpand="1" build="p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530C4-965E-4485-820B-235E9A1050A0}" type="datetime1">
              <a:rPr lang="zh-CN" altLang="en-US"/>
              <a:pPr>
                <a:defRPr/>
              </a:pPr>
              <a:t>2017/6/4</a:t>
            </a:fld>
            <a:endParaRPr lang="zh-CN" altLang="en-US" dirty="0"/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7DB134-B1F8-4BDF-B4C9-F84FA009C853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22534" name="Rectangle 4"/>
          <p:cNvSpPr txBox="1">
            <a:spLocks noChangeArrowheads="1"/>
          </p:cNvSpPr>
          <p:nvPr/>
        </p:nvSpPr>
        <p:spPr bwMode="auto">
          <a:xfrm>
            <a:off x="558427" y="1434703"/>
            <a:ext cx="7930348" cy="775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）指导思想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531162" y="2299073"/>
            <a:ext cx="7974663" cy="346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——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全面贯彻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党的教育方针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，遵循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教育规律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学生成长规律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。大力弘扬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中华优秀传统文化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，把培育和践行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社会主义核心价值观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融入国民教育全过程，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倡导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富强、民主、文明、和谐，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倡导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自由、平等、公正、法治，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倡导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爱国、敬业、诚信、友善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要求立足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中国国情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，具有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世界眼光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，面向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全体学生，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促进</a:t>
            </a:r>
            <a:r>
              <a:rPr lang="zh-CN" altLang="en-US" sz="2400" b="1" dirty="0">
                <a:solidFill>
                  <a:srgbClr val="341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人人成才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2882273" y="468269"/>
            <a:ext cx="560650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一、新形势：国家意志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课程改革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|1.9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9.2|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9.2|8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5433</TotalTime>
  <Words>3505</Words>
  <Application>Microsoft Office PowerPoint</Application>
  <PresentationFormat>全屏显示(4:3)</PresentationFormat>
  <Paragraphs>452</Paragraphs>
  <Slides>60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68" baseType="lpstr">
      <vt:lpstr>楷体_GB2312</vt:lpstr>
      <vt:lpstr>宋体</vt:lpstr>
      <vt:lpstr>微软雅黑</vt:lpstr>
      <vt:lpstr>Arial</vt:lpstr>
      <vt:lpstr>Calibri</vt:lpstr>
      <vt:lpstr>Times New Roman</vt:lpstr>
      <vt:lpstr>Wingdings</vt:lpstr>
      <vt:lpstr>Office 主题​​</vt:lpstr>
      <vt:lpstr>陕西师大课堂教学改革创新与实践 — 新形势  新战略  新挑战  新举措  新实践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NTKO</dc:creator>
  <cp:lastModifiedBy>NTKO</cp:lastModifiedBy>
  <cp:revision>829</cp:revision>
  <dcterms:created xsi:type="dcterms:W3CDTF">2015-04-25T12:53:22Z</dcterms:created>
  <dcterms:modified xsi:type="dcterms:W3CDTF">2017-06-04T00:38:21Z</dcterms:modified>
</cp:coreProperties>
</file>